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36"/>
  </p:notesMasterIdLst>
  <p:sldIdLst>
    <p:sldId id="257" r:id="rId2"/>
    <p:sldId id="310" r:id="rId3"/>
    <p:sldId id="338" r:id="rId4"/>
    <p:sldId id="263" r:id="rId5"/>
    <p:sldId id="329" r:id="rId6"/>
    <p:sldId id="332" r:id="rId7"/>
    <p:sldId id="327" r:id="rId8"/>
    <p:sldId id="331" r:id="rId9"/>
    <p:sldId id="337" r:id="rId10"/>
    <p:sldId id="333" r:id="rId11"/>
    <p:sldId id="311" r:id="rId12"/>
    <p:sldId id="330" r:id="rId13"/>
    <p:sldId id="316" r:id="rId14"/>
    <p:sldId id="319" r:id="rId15"/>
    <p:sldId id="315" r:id="rId16"/>
    <p:sldId id="320" r:id="rId17"/>
    <p:sldId id="321" r:id="rId18"/>
    <p:sldId id="323" r:id="rId19"/>
    <p:sldId id="324" r:id="rId20"/>
    <p:sldId id="334" r:id="rId21"/>
    <p:sldId id="335" r:id="rId22"/>
    <p:sldId id="336" r:id="rId23"/>
    <p:sldId id="322" r:id="rId24"/>
    <p:sldId id="284" r:id="rId25"/>
    <p:sldId id="312" r:id="rId26"/>
    <p:sldId id="325" r:id="rId27"/>
    <p:sldId id="271" r:id="rId28"/>
    <p:sldId id="287" r:id="rId29"/>
    <p:sldId id="289" r:id="rId30"/>
    <p:sldId id="339" r:id="rId31"/>
    <p:sldId id="340" r:id="rId32"/>
    <p:sldId id="326" r:id="rId33"/>
    <p:sldId id="342" r:id="rId34"/>
    <p:sldId id="341" r:id="rId35"/>
  </p:sldIdLst>
  <p:sldSz cx="13004800" cy="9753600"/>
  <p:notesSz cx="13004800" cy="97536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0233"/>
    <a:srgbClr val="DC2C1A"/>
    <a:srgbClr val="0C618C"/>
    <a:srgbClr val="BE0031"/>
    <a:srgbClr val="0E6C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24" autoAdjust="0"/>
    <p:restoredTop sz="76702" autoAdjust="0"/>
  </p:normalViewPr>
  <p:slideViewPr>
    <p:cSldViewPr>
      <p:cViewPr varScale="1">
        <p:scale>
          <a:sx n="54" d="100"/>
          <a:sy n="54" d="100"/>
        </p:scale>
        <p:origin x="1326" y="66"/>
      </p:cViewPr>
      <p:guideLst>
        <p:guide orient="horz" pos="2880"/>
        <p:guide pos="2160"/>
      </p:guideLst>
    </p:cSldViewPr>
  </p:slideViewPr>
  <p:notesTextViewPr>
    <p:cViewPr>
      <p:scale>
        <a:sx n="100" d="100"/>
        <a:sy n="100" d="100"/>
      </p:scale>
      <p:origin x="0" y="0"/>
    </p:cViewPr>
  </p:notesTextViewPr>
  <p:sorterViewPr>
    <p:cViewPr>
      <p:scale>
        <a:sx n="66" d="100"/>
        <a:sy n="66" d="100"/>
      </p:scale>
      <p:origin x="0" y="187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5635625" cy="487363"/>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idx="1"/>
          </p:nvPr>
        </p:nvSpPr>
        <p:spPr>
          <a:xfrm>
            <a:off x="7366000" y="0"/>
            <a:ext cx="5635625" cy="487363"/>
          </a:xfrm>
          <a:prstGeom prst="rect">
            <a:avLst/>
          </a:prstGeom>
        </p:spPr>
        <p:txBody>
          <a:bodyPr vert="horz" lIns="91440" tIns="45720" rIns="91440" bIns="45720" rtlCol="0"/>
          <a:lstStyle>
            <a:lvl1pPr algn="r">
              <a:defRPr sz="1200"/>
            </a:lvl1pPr>
          </a:lstStyle>
          <a:p>
            <a:fld id="{354A4BD2-D62E-4847-BC49-A642775C9C28}" type="datetimeFigureOut">
              <a:rPr lang="en-US" smtClean="0"/>
              <a:t>1/11/2022</a:t>
            </a:fld>
            <a:endParaRPr lang="en-US"/>
          </a:p>
        </p:txBody>
      </p:sp>
      <p:sp>
        <p:nvSpPr>
          <p:cNvPr id="4" name="Tijdelijke aanduiding voor dia-afbeelding 3"/>
          <p:cNvSpPr>
            <a:spLocks noGrp="1" noRot="1" noChangeAspect="1"/>
          </p:cNvSpPr>
          <p:nvPr>
            <p:ph type="sldImg" idx="2"/>
          </p:nvPr>
        </p:nvSpPr>
        <p:spPr>
          <a:xfrm>
            <a:off x="4064000" y="731838"/>
            <a:ext cx="4876800" cy="3657600"/>
          </a:xfrm>
          <a:prstGeom prst="rect">
            <a:avLst/>
          </a:prstGeom>
          <a:noFill/>
          <a:ln w="12700">
            <a:solidFill>
              <a:prstClr val="black"/>
            </a:solidFill>
          </a:ln>
        </p:spPr>
        <p:txBody>
          <a:bodyPr vert="horz" lIns="91440" tIns="45720" rIns="91440" bIns="45720" rtlCol="0" anchor="ctr"/>
          <a:lstStyle/>
          <a:p>
            <a:endParaRPr lang="en-US"/>
          </a:p>
        </p:txBody>
      </p:sp>
      <p:sp>
        <p:nvSpPr>
          <p:cNvPr id="5" name="Tijdelijke aanduiding voor notities 4"/>
          <p:cNvSpPr>
            <a:spLocks noGrp="1"/>
          </p:cNvSpPr>
          <p:nvPr>
            <p:ph type="body" sz="quarter" idx="3"/>
          </p:nvPr>
        </p:nvSpPr>
        <p:spPr>
          <a:xfrm>
            <a:off x="1300163" y="4632325"/>
            <a:ext cx="10404475" cy="4389438"/>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6" name="Tijdelijke aanduiding voor voettekst 5"/>
          <p:cNvSpPr>
            <a:spLocks noGrp="1"/>
          </p:cNvSpPr>
          <p:nvPr>
            <p:ph type="ftr" sz="quarter" idx="4"/>
          </p:nvPr>
        </p:nvSpPr>
        <p:spPr>
          <a:xfrm>
            <a:off x="0" y="9264650"/>
            <a:ext cx="5635625" cy="487363"/>
          </a:xfrm>
          <a:prstGeom prst="rect">
            <a:avLst/>
          </a:prstGeom>
        </p:spPr>
        <p:txBody>
          <a:bodyPr vert="horz" lIns="91440" tIns="45720" rIns="91440" bIns="45720" rtlCol="0" anchor="b"/>
          <a:lstStyle>
            <a:lvl1pPr algn="l">
              <a:defRPr sz="1200"/>
            </a:lvl1pPr>
          </a:lstStyle>
          <a:p>
            <a:endParaRPr lang="en-US"/>
          </a:p>
        </p:txBody>
      </p:sp>
      <p:sp>
        <p:nvSpPr>
          <p:cNvPr id="7" name="Tijdelijke aanduiding voor dianummer 6"/>
          <p:cNvSpPr>
            <a:spLocks noGrp="1"/>
          </p:cNvSpPr>
          <p:nvPr>
            <p:ph type="sldNum" sz="quarter" idx="5"/>
          </p:nvPr>
        </p:nvSpPr>
        <p:spPr>
          <a:xfrm>
            <a:off x="7366000" y="9264650"/>
            <a:ext cx="5635625" cy="487363"/>
          </a:xfrm>
          <a:prstGeom prst="rect">
            <a:avLst/>
          </a:prstGeom>
        </p:spPr>
        <p:txBody>
          <a:bodyPr vert="horz" lIns="91440" tIns="45720" rIns="91440" bIns="45720" rtlCol="0" anchor="b"/>
          <a:lstStyle>
            <a:lvl1pPr algn="r">
              <a:defRPr sz="1200"/>
            </a:lvl1pPr>
          </a:lstStyle>
          <a:p>
            <a:fld id="{C1D960E7-2411-4759-A864-60432D2AA6DC}" type="slidenum">
              <a:rPr lang="en-US" smtClean="0"/>
              <a:t>‹nr.›</a:t>
            </a:fld>
            <a:endParaRPr lang="en-US"/>
          </a:p>
        </p:txBody>
      </p:sp>
    </p:spTree>
    <p:extLst>
      <p:ext uri="{BB962C8B-B14F-4D97-AF65-F5344CB8AC3E}">
        <p14:creationId xmlns:p14="http://schemas.microsoft.com/office/powerpoint/2010/main" val="191295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Zie voor het eerste deel het bijgevoegde artikel: https://www.ncbi.nlm.nih.gov/pmc/articles/PMC7653778/ </a:t>
            </a:r>
            <a:endParaRPr lang="nl-NL" dirty="0"/>
          </a:p>
        </p:txBody>
      </p:sp>
      <p:sp>
        <p:nvSpPr>
          <p:cNvPr id="4" name="Slide Number Placeholder 3"/>
          <p:cNvSpPr>
            <a:spLocks noGrp="1"/>
          </p:cNvSpPr>
          <p:nvPr>
            <p:ph type="sldNum" sz="quarter" idx="10"/>
          </p:nvPr>
        </p:nvSpPr>
        <p:spPr/>
        <p:txBody>
          <a:bodyPr/>
          <a:lstStyle/>
          <a:p>
            <a:fld id="{C1D960E7-2411-4759-A864-60432D2AA6DC}" type="slidenum">
              <a:rPr lang="en-US" smtClean="0"/>
              <a:t>2</a:t>
            </a:fld>
            <a:endParaRPr lang="en-US"/>
          </a:p>
        </p:txBody>
      </p:sp>
    </p:spTree>
    <p:extLst>
      <p:ext uri="{BB962C8B-B14F-4D97-AF65-F5344CB8AC3E}">
        <p14:creationId xmlns:p14="http://schemas.microsoft.com/office/powerpoint/2010/main" val="39017293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jdelijke aanduiding voor dia-afbeelding 1"/>
          <p:cNvSpPr>
            <a:spLocks noGrp="1" noRot="1" noChangeAspect="1" noTextEdit="1"/>
          </p:cNvSpPr>
          <p:nvPr>
            <p:ph type="sldImg"/>
          </p:nvPr>
        </p:nvSpPr>
        <p:spPr>
          <a:ln/>
        </p:spPr>
      </p:sp>
      <p:sp>
        <p:nvSpPr>
          <p:cNvPr id="56323"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a:ea typeface="Geneva" pitchFamily="-108" charset="-128"/>
              </a:rPr>
              <a:t>Herhaal de genoemde verbeterpunten. Laat de deelnemers aangeven welke verbeterpunten zij als eerste willen aanpakken en welke resultaten zij hiermee willen bereiken.</a:t>
            </a:r>
          </a:p>
          <a:p>
            <a:endParaRPr lang="nl-NL" altLang="nl-NL" dirty="0">
              <a:ea typeface="Geneva" pitchFamily="-108" charset="-128"/>
            </a:endParaRPr>
          </a:p>
          <a:p>
            <a:r>
              <a:rPr lang="nl-NL" altLang="nl-NL" dirty="0">
                <a:ea typeface="Geneva" pitchFamily="-108" charset="-128"/>
              </a:rPr>
              <a:t>Formuleer de beoogde resultaten volgens de SMART-principes (Specifiek, Meetbaar, Aanvaardbaar, Resultaatgericht en Tijdgebonden). In bijlage 4 staan voorbeelden van afspraken en resultaatdoelstellingen.</a:t>
            </a:r>
          </a:p>
          <a:p>
            <a:endParaRPr lang="nl-NL" altLang="nl-NL" dirty="0">
              <a:latin typeface="Times" pitchFamily="-108" charset="0"/>
              <a:ea typeface="Geneva" pitchFamily="-108" charset="-128"/>
            </a:endParaRPr>
          </a:p>
        </p:txBody>
      </p:sp>
      <p:sp>
        <p:nvSpPr>
          <p:cNvPr id="56324"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900">
                <a:solidFill>
                  <a:schemeClr val="tx1"/>
                </a:solidFill>
                <a:latin typeface="Verdana" pitchFamily="34" charset="0"/>
                <a:ea typeface="Geneva" pitchFamily="-108" charset="-128"/>
              </a:defRPr>
            </a:lvl1pPr>
            <a:lvl2pPr marL="742950" indent="-285750" eaLnBrk="0" hangingPunct="0">
              <a:spcBef>
                <a:spcPct val="30000"/>
              </a:spcBef>
              <a:defRPr sz="900">
                <a:solidFill>
                  <a:schemeClr val="tx1"/>
                </a:solidFill>
                <a:latin typeface="Verdana" pitchFamily="34" charset="0"/>
                <a:ea typeface="Geneva" pitchFamily="-108" charset="-128"/>
              </a:defRPr>
            </a:lvl2pPr>
            <a:lvl3pPr marL="1143000" indent="-228600" eaLnBrk="0" hangingPunct="0">
              <a:spcBef>
                <a:spcPct val="30000"/>
              </a:spcBef>
              <a:defRPr sz="900">
                <a:solidFill>
                  <a:schemeClr val="tx1"/>
                </a:solidFill>
                <a:latin typeface="Verdana" pitchFamily="34" charset="0"/>
                <a:ea typeface="Geneva" pitchFamily="-108" charset="-128"/>
              </a:defRPr>
            </a:lvl3pPr>
            <a:lvl4pPr marL="1600200" indent="-228600" eaLnBrk="0" hangingPunct="0">
              <a:spcBef>
                <a:spcPct val="30000"/>
              </a:spcBef>
              <a:defRPr sz="900">
                <a:solidFill>
                  <a:schemeClr val="tx1"/>
                </a:solidFill>
                <a:latin typeface="Verdana" pitchFamily="34" charset="0"/>
                <a:ea typeface="Geneva" pitchFamily="-108" charset="-128"/>
              </a:defRPr>
            </a:lvl4pPr>
            <a:lvl5pPr marL="2057400" indent="-228600" eaLnBrk="0" hangingPunct="0">
              <a:spcBef>
                <a:spcPct val="30000"/>
              </a:spcBef>
              <a:defRPr sz="900">
                <a:solidFill>
                  <a:schemeClr val="tx1"/>
                </a:solidFill>
                <a:latin typeface="Verdana" pitchFamily="34" charset="0"/>
                <a:ea typeface="Geneva" pitchFamily="-108" charset="-128"/>
              </a:defRPr>
            </a:lvl5pPr>
            <a:lvl6pPr marL="2514600" indent="-228600" eaLnBrk="0" fontAlgn="base" hangingPunct="0">
              <a:spcBef>
                <a:spcPct val="30000"/>
              </a:spcBef>
              <a:spcAft>
                <a:spcPct val="0"/>
              </a:spcAft>
              <a:defRPr sz="900">
                <a:solidFill>
                  <a:schemeClr val="tx1"/>
                </a:solidFill>
                <a:latin typeface="Verdana" pitchFamily="34" charset="0"/>
                <a:ea typeface="Geneva" pitchFamily="-108" charset="-128"/>
              </a:defRPr>
            </a:lvl6pPr>
            <a:lvl7pPr marL="2971800" indent="-228600" eaLnBrk="0" fontAlgn="base" hangingPunct="0">
              <a:spcBef>
                <a:spcPct val="30000"/>
              </a:spcBef>
              <a:spcAft>
                <a:spcPct val="0"/>
              </a:spcAft>
              <a:defRPr sz="900">
                <a:solidFill>
                  <a:schemeClr val="tx1"/>
                </a:solidFill>
                <a:latin typeface="Verdana" pitchFamily="34" charset="0"/>
                <a:ea typeface="Geneva" pitchFamily="-108" charset="-128"/>
              </a:defRPr>
            </a:lvl7pPr>
            <a:lvl8pPr marL="3429000" indent="-228600" eaLnBrk="0" fontAlgn="base" hangingPunct="0">
              <a:spcBef>
                <a:spcPct val="30000"/>
              </a:spcBef>
              <a:spcAft>
                <a:spcPct val="0"/>
              </a:spcAft>
              <a:defRPr sz="900">
                <a:solidFill>
                  <a:schemeClr val="tx1"/>
                </a:solidFill>
                <a:latin typeface="Verdana" pitchFamily="34" charset="0"/>
                <a:ea typeface="Geneva" pitchFamily="-108" charset="-128"/>
              </a:defRPr>
            </a:lvl8pPr>
            <a:lvl9pPr marL="3886200" indent="-228600" eaLnBrk="0" fontAlgn="base" hangingPunct="0">
              <a:spcBef>
                <a:spcPct val="30000"/>
              </a:spcBef>
              <a:spcAft>
                <a:spcPct val="0"/>
              </a:spcAft>
              <a:defRPr sz="900">
                <a:solidFill>
                  <a:schemeClr val="tx1"/>
                </a:solidFill>
                <a:latin typeface="Verdana" pitchFamily="34" charset="0"/>
                <a:ea typeface="Geneva" pitchFamily="-108" charset="-128"/>
              </a:defRPr>
            </a:lvl9pPr>
          </a:lstStyle>
          <a:p>
            <a:pPr>
              <a:spcBef>
                <a:spcPct val="0"/>
              </a:spcBef>
            </a:pPr>
            <a:fld id="{3B57CB1B-6FF4-4FDA-B72E-CDBCC8D5744F}" type="slidenum">
              <a:rPr lang="nl-NL" altLang="nl-NL" sz="1200" smtClean="0"/>
              <a:pPr>
                <a:spcBef>
                  <a:spcPct val="0"/>
                </a:spcBef>
              </a:pPr>
              <a:t>30</a:t>
            </a:fld>
            <a:endParaRPr lang="nl-NL" altLang="nl-NL" sz="1200"/>
          </a:p>
        </p:txBody>
      </p:sp>
    </p:spTree>
    <p:extLst>
      <p:ext uri="{BB962C8B-B14F-4D97-AF65-F5344CB8AC3E}">
        <p14:creationId xmlns:p14="http://schemas.microsoft.com/office/powerpoint/2010/main" val="4096858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nl-NL" altLang="nl-NL">
              <a:latin typeface="Times" pitchFamily="-108" charset="0"/>
              <a:ea typeface="Geneva" pitchFamily="-108" charset="-128"/>
            </a:endParaRPr>
          </a:p>
        </p:txBody>
      </p:sp>
    </p:spTree>
    <p:extLst>
      <p:ext uri="{BB962C8B-B14F-4D97-AF65-F5344CB8AC3E}">
        <p14:creationId xmlns:p14="http://schemas.microsoft.com/office/powerpoint/2010/main" val="3292897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2315 </a:t>
            </a:r>
            <a:r>
              <a:rPr lang="en-US" dirty="0" err="1" smtClean="0"/>
              <a:t>alleen</a:t>
            </a:r>
            <a:r>
              <a:rPr lang="en-US" dirty="0" smtClean="0"/>
              <a:t> </a:t>
            </a:r>
            <a:r>
              <a:rPr lang="en-US" dirty="0" err="1" smtClean="0"/>
              <a:t>telefonisch</a:t>
            </a:r>
            <a:r>
              <a:rPr lang="en-US" dirty="0" smtClean="0"/>
              <a:t> contact (40.6%)</a:t>
            </a:r>
          </a:p>
          <a:p>
            <a:endParaRPr lang="nl-NL" dirty="0"/>
          </a:p>
        </p:txBody>
      </p:sp>
      <p:sp>
        <p:nvSpPr>
          <p:cNvPr id="4" name="Slide Number Placeholder 3"/>
          <p:cNvSpPr>
            <a:spLocks noGrp="1"/>
          </p:cNvSpPr>
          <p:nvPr>
            <p:ph type="sldNum" sz="quarter" idx="10"/>
          </p:nvPr>
        </p:nvSpPr>
        <p:spPr/>
        <p:txBody>
          <a:bodyPr/>
          <a:lstStyle/>
          <a:p>
            <a:fld id="{C1D960E7-2411-4759-A864-60432D2AA6DC}" type="slidenum">
              <a:rPr lang="en-US" smtClean="0"/>
              <a:t>4</a:t>
            </a:fld>
            <a:endParaRPr lang="en-US"/>
          </a:p>
        </p:txBody>
      </p:sp>
    </p:spTree>
    <p:extLst>
      <p:ext uri="{BB962C8B-B14F-4D97-AF65-F5344CB8AC3E}">
        <p14:creationId xmlns:p14="http://schemas.microsoft.com/office/powerpoint/2010/main" val="1446695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nl-NL" sz="4000" dirty="0" smtClean="0"/>
              <a:t>1524 geen kweek afgenomen (90.2%)</a:t>
            </a:r>
          </a:p>
          <a:p>
            <a:pPr lvl="1"/>
            <a:r>
              <a:rPr lang="nl-NL" sz="4000" dirty="0" smtClean="0"/>
              <a:t>130 wel een kweek afgenomen (7.7%)</a:t>
            </a:r>
          </a:p>
          <a:p>
            <a:pPr lvl="1"/>
            <a:r>
              <a:rPr lang="nl-NL" sz="4000" dirty="0" smtClean="0"/>
              <a:t>23 </a:t>
            </a:r>
            <a:r>
              <a:rPr lang="nl-NL" sz="4000" dirty="0" err="1" smtClean="0"/>
              <a:t>patienten</a:t>
            </a:r>
            <a:r>
              <a:rPr lang="nl-NL" sz="4000" dirty="0" smtClean="0"/>
              <a:t> kweek geadviseerd eigen HA (1.4%)</a:t>
            </a:r>
          </a:p>
          <a:p>
            <a:pPr lvl="1"/>
            <a:r>
              <a:rPr lang="nl-NL" sz="4000" dirty="0" smtClean="0"/>
              <a:t>12 </a:t>
            </a:r>
            <a:r>
              <a:rPr lang="nl-NL" sz="4000" dirty="0" err="1" smtClean="0"/>
              <a:t>patienten</a:t>
            </a:r>
            <a:r>
              <a:rPr lang="nl-NL" sz="4000" dirty="0" smtClean="0"/>
              <a:t> reeds kweek afgenomen (0.7%)</a:t>
            </a:r>
          </a:p>
          <a:p>
            <a:endParaRPr lang="nl-NL" dirty="0"/>
          </a:p>
        </p:txBody>
      </p:sp>
      <p:sp>
        <p:nvSpPr>
          <p:cNvPr id="4" name="Slide Number Placeholder 3"/>
          <p:cNvSpPr>
            <a:spLocks noGrp="1"/>
          </p:cNvSpPr>
          <p:nvPr>
            <p:ph type="sldNum" sz="quarter" idx="10"/>
          </p:nvPr>
        </p:nvSpPr>
        <p:spPr/>
        <p:txBody>
          <a:bodyPr/>
          <a:lstStyle/>
          <a:p>
            <a:fld id="{C1D960E7-2411-4759-A864-60432D2AA6DC}" type="slidenum">
              <a:rPr lang="en-US" smtClean="0"/>
              <a:t>6</a:t>
            </a:fld>
            <a:endParaRPr lang="en-US"/>
          </a:p>
        </p:txBody>
      </p:sp>
    </p:spTree>
    <p:extLst>
      <p:ext uri="{BB962C8B-B14F-4D97-AF65-F5344CB8AC3E}">
        <p14:creationId xmlns:p14="http://schemas.microsoft.com/office/powerpoint/2010/main" val="3463489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1" indent="-457200">
              <a:buFont typeface="+mj-lt"/>
              <a:buAutoNum type="arabicPeriod"/>
            </a:pPr>
            <a:r>
              <a:rPr lang="en-US" dirty="0" err="1" smtClean="0"/>
              <a:t>Nitrofurantoine</a:t>
            </a:r>
            <a:r>
              <a:rPr lang="en-US" dirty="0" smtClean="0"/>
              <a:t> (58.8%)</a:t>
            </a:r>
            <a:endParaRPr lang="nl-NL" dirty="0" smtClean="0"/>
          </a:p>
          <a:p>
            <a:pPr marL="914400" lvl="1" indent="-457200">
              <a:buFont typeface="+mj-lt"/>
              <a:buAutoNum type="arabicPeriod"/>
            </a:pPr>
            <a:r>
              <a:rPr lang="en-US" dirty="0" err="1" smtClean="0"/>
              <a:t>Ciprofloxacine</a:t>
            </a:r>
            <a:r>
              <a:rPr lang="en-US" dirty="0" smtClean="0"/>
              <a:t> (19.6%)</a:t>
            </a:r>
            <a:endParaRPr lang="nl-NL" dirty="0" smtClean="0"/>
          </a:p>
          <a:p>
            <a:pPr marL="914400" lvl="1" indent="-457200">
              <a:buFont typeface="+mj-lt"/>
              <a:buAutoNum type="arabicPeriod"/>
            </a:pPr>
            <a:r>
              <a:rPr lang="en-US" dirty="0" err="1" smtClean="0"/>
              <a:t>Fosfomycine</a:t>
            </a:r>
            <a:r>
              <a:rPr lang="en-US" dirty="0" smtClean="0"/>
              <a:t> (11.5%)</a:t>
            </a:r>
            <a:endParaRPr lang="nl-NL" dirty="0" smtClean="0"/>
          </a:p>
          <a:p>
            <a:pPr marL="914400" lvl="1" indent="-457200">
              <a:buFont typeface="+mj-lt"/>
              <a:buAutoNum type="arabicPeriod"/>
            </a:pPr>
            <a:r>
              <a:rPr lang="en-US" dirty="0" smtClean="0"/>
              <a:t>Augmentin (6.5%) </a:t>
            </a:r>
            <a:endParaRPr lang="nl-NL" dirty="0" smtClean="0"/>
          </a:p>
          <a:p>
            <a:pPr marL="914400" lvl="1" indent="-457200">
              <a:buFont typeface="+mj-lt"/>
              <a:buAutoNum type="arabicPeriod"/>
            </a:pPr>
            <a:r>
              <a:rPr lang="en-US" dirty="0" smtClean="0"/>
              <a:t>Trimethoprim (2.8%)</a:t>
            </a:r>
            <a:endParaRPr lang="nl-NL" dirty="0" smtClean="0"/>
          </a:p>
          <a:p>
            <a:pPr marL="914400" lvl="1" indent="-457200">
              <a:buFont typeface="+mj-lt"/>
              <a:buAutoNum type="arabicPeriod"/>
            </a:pPr>
            <a:r>
              <a:rPr lang="en-US" dirty="0" err="1" smtClean="0"/>
              <a:t>Cotrimoxazol</a:t>
            </a:r>
            <a:r>
              <a:rPr lang="en-US" dirty="0" smtClean="0"/>
              <a:t> (0.8%)</a:t>
            </a:r>
            <a:endParaRPr lang="nl-NL" dirty="0" smtClean="0"/>
          </a:p>
          <a:p>
            <a:endParaRPr lang="nl-NL" dirty="0"/>
          </a:p>
        </p:txBody>
      </p:sp>
      <p:sp>
        <p:nvSpPr>
          <p:cNvPr id="4" name="Slide Number Placeholder 3"/>
          <p:cNvSpPr>
            <a:spLocks noGrp="1"/>
          </p:cNvSpPr>
          <p:nvPr>
            <p:ph type="sldNum" sz="quarter" idx="10"/>
          </p:nvPr>
        </p:nvSpPr>
        <p:spPr/>
        <p:txBody>
          <a:bodyPr/>
          <a:lstStyle/>
          <a:p>
            <a:fld id="{C1D960E7-2411-4759-A864-60432D2AA6DC}" type="slidenum">
              <a:rPr lang="en-US" smtClean="0"/>
              <a:t>7</a:t>
            </a:fld>
            <a:endParaRPr lang="en-US"/>
          </a:p>
        </p:txBody>
      </p:sp>
    </p:spTree>
    <p:extLst>
      <p:ext uri="{BB962C8B-B14F-4D97-AF65-F5344CB8AC3E}">
        <p14:creationId xmlns:p14="http://schemas.microsoft.com/office/powerpoint/2010/main" val="1780066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Discussieer hier met je collega’s wat je zou doen en of ze dit soort citaten herkennen</a:t>
            </a:r>
            <a:endParaRPr lang="nl-NL" dirty="0"/>
          </a:p>
        </p:txBody>
      </p:sp>
      <p:sp>
        <p:nvSpPr>
          <p:cNvPr id="4" name="Slide Number Placeholder 3"/>
          <p:cNvSpPr>
            <a:spLocks noGrp="1"/>
          </p:cNvSpPr>
          <p:nvPr>
            <p:ph type="sldNum" sz="quarter" idx="10"/>
          </p:nvPr>
        </p:nvSpPr>
        <p:spPr/>
        <p:txBody>
          <a:bodyPr/>
          <a:lstStyle/>
          <a:p>
            <a:fld id="{C1D960E7-2411-4759-A864-60432D2AA6DC}" type="slidenum">
              <a:rPr lang="en-US" smtClean="0"/>
              <a:t>11</a:t>
            </a:fld>
            <a:endParaRPr lang="en-US"/>
          </a:p>
        </p:txBody>
      </p:sp>
    </p:spTree>
    <p:extLst>
      <p:ext uri="{BB962C8B-B14F-4D97-AF65-F5344CB8AC3E}">
        <p14:creationId xmlns:p14="http://schemas.microsoft.com/office/powerpoint/2010/main" val="1395121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0" i="0" kern="1200" dirty="0" smtClean="0">
                <a:solidFill>
                  <a:schemeClr val="tx1"/>
                </a:solidFill>
                <a:effectLst/>
                <a:latin typeface="+mn-lt"/>
                <a:ea typeface="+mn-ea"/>
                <a:cs typeface="+mn-cs"/>
              </a:rPr>
              <a:t>In de huidige praktijk wordt door verpleegkundigen en/of verzorgenden vaak zelfstandig besloten tot urineonderzoek (middels een urinestick), niet zelden op basis van aspecifieke gedragsveranderingen en niet-</a:t>
            </a:r>
            <a:r>
              <a:rPr lang="nl-NL" sz="1200" b="0" i="0" kern="1200" dirty="0" err="1" smtClean="0">
                <a:solidFill>
                  <a:schemeClr val="tx1"/>
                </a:solidFill>
                <a:effectLst/>
                <a:latin typeface="+mn-lt"/>
                <a:ea typeface="+mn-ea"/>
                <a:cs typeface="+mn-cs"/>
              </a:rPr>
              <a:t>urineweggerelateerde</a:t>
            </a:r>
            <a:r>
              <a:rPr lang="nl-NL" sz="1200" b="0" i="0" kern="1200" dirty="0" smtClean="0">
                <a:solidFill>
                  <a:schemeClr val="tx1"/>
                </a:solidFill>
                <a:effectLst/>
                <a:latin typeface="+mn-lt"/>
                <a:ea typeface="+mn-ea"/>
                <a:cs typeface="+mn-cs"/>
              </a:rPr>
              <a:t> klinische verschijnselen. Bij een afwijkende testuitslag van de urinestick wordt vervolgens contact gelegd met de arts of diens praktijkassistente met het verzoek antibiotica voor te schrijven. Aangezien de urinestick in de herziene richtlijn alleen nog een plaats heeft bij het uitsluiten van een urineweginfectie, zijn nieuwe en veel striktere werkafspraken nodig tussen arts en verpleging/verzorging over de inzet van urineonderzoek. De plaats van het urineonderzoek (d.m.v. een urinestick) binnen de herziene richtlijn kan kortweg gekenschetst worden als: nee, tenzij.</a:t>
            </a:r>
            <a:endParaRPr lang="nl-NL" dirty="0"/>
          </a:p>
        </p:txBody>
      </p:sp>
      <p:sp>
        <p:nvSpPr>
          <p:cNvPr id="4" name="Slide Number Placeholder 3"/>
          <p:cNvSpPr>
            <a:spLocks noGrp="1"/>
          </p:cNvSpPr>
          <p:nvPr>
            <p:ph type="sldNum" sz="quarter" idx="10"/>
          </p:nvPr>
        </p:nvSpPr>
        <p:spPr/>
        <p:txBody>
          <a:bodyPr/>
          <a:lstStyle/>
          <a:p>
            <a:fld id="{C1D960E7-2411-4759-A864-60432D2AA6DC}" type="slidenum">
              <a:rPr lang="en-US" smtClean="0"/>
              <a:t>12</a:t>
            </a:fld>
            <a:endParaRPr lang="en-US"/>
          </a:p>
        </p:txBody>
      </p:sp>
    </p:spTree>
    <p:extLst>
      <p:ext uri="{BB962C8B-B14F-4D97-AF65-F5344CB8AC3E}">
        <p14:creationId xmlns:p14="http://schemas.microsoft.com/office/powerpoint/2010/main" val="1037039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https://www.verenso.nl/richtlijnen-en-praktijkvoering/richtlijnendatabase/urineweginfecties </a:t>
            </a:r>
            <a:endParaRPr lang="nl-NL" dirty="0"/>
          </a:p>
        </p:txBody>
      </p:sp>
      <p:sp>
        <p:nvSpPr>
          <p:cNvPr id="4" name="Slide Number Placeholder 3"/>
          <p:cNvSpPr>
            <a:spLocks noGrp="1"/>
          </p:cNvSpPr>
          <p:nvPr>
            <p:ph type="sldNum" sz="quarter" idx="10"/>
          </p:nvPr>
        </p:nvSpPr>
        <p:spPr/>
        <p:txBody>
          <a:bodyPr/>
          <a:lstStyle/>
          <a:p>
            <a:fld id="{C1D960E7-2411-4759-A864-60432D2AA6DC}" type="slidenum">
              <a:rPr lang="en-US" smtClean="0"/>
              <a:t>13</a:t>
            </a:fld>
            <a:endParaRPr lang="en-US"/>
          </a:p>
        </p:txBody>
      </p:sp>
    </p:spTree>
    <p:extLst>
      <p:ext uri="{BB962C8B-B14F-4D97-AF65-F5344CB8AC3E}">
        <p14:creationId xmlns:p14="http://schemas.microsoft.com/office/powerpoint/2010/main" val="2304639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b="0" i="0" kern="1200" dirty="0" smtClean="0">
                <a:solidFill>
                  <a:schemeClr val="tx1"/>
                </a:solidFill>
                <a:effectLst/>
                <a:latin typeface="+mn-lt"/>
                <a:ea typeface="+mn-ea"/>
                <a:cs typeface="+mn-cs"/>
              </a:rPr>
              <a:t>De herziene richtlijn wijkt sterk af van de voorgaande en behelst een ingrijpende verandering ten opzichte van de huidige praktijk. Vooral in het diagnostisch proces vergen de aanbevelingen in deze richtlijn een cultuuromslag: de rol van het aanvullend onderzoek (in het bijzonder de urinestick) dat tot op heden dominant was wordt ondergeschikt aan het klinisch oordeel. Met andere woorden: er komt  veel meer nadruk te liggen op anamnese en lichamelijk onderzoek en op de klinische diagnose. </a:t>
            </a:r>
            <a:endParaRPr lang="nl-NL" dirty="0"/>
          </a:p>
        </p:txBody>
      </p:sp>
      <p:sp>
        <p:nvSpPr>
          <p:cNvPr id="4" name="Slide Number Placeholder 3"/>
          <p:cNvSpPr>
            <a:spLocks noGrp="1"/>
          </p:cNvSpPr>
          <p:nvPr>
            <p:ph type="sldNum" sz="quarter" idx="10"/>
          </p:nvPr>
        </p:nvSpPr>
        <p:spPr/>
        <p:txBody>
          <a:bodyPr/>
          <a:lstStyle/>
          <a:p>
            <a:fld id="{C1D960E7-2411-4759-A864-60432D2AA6DC}" type="slidenum">
              <a:rPr lang="en-US" smtClean="0"/>
              <a:t>15</a:t>
            </a:fld>
            <a:endParaRPr lang="en-US"/>
          </a:p>
        </p:txBody>
      </p:sp>
    </p:spTree>
    <p:extLst>
      <p:ext uri="{BB962C8B-B14F-4D97-AF65-F5344CB8AC3E}">
        <p14:creationId xmlns:p14="http://schemas.microsoft.com/office/powerpoint/2010/main" val="1522950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In</a:t>
            </a:r>
            <a:r>
              <a:rPr lang="nl-NL" baseline="0" dirty="0" smtClean="0"/>
              <a:t> deze studie lijkt geen sprake van een causaal verband. Zo zijn de mensen die geen behandeling kregen voor een deel al meteen opgenomen in het ziekenhuis, omdat ze zieker waren. Zie de goede uitleg hier: https://www.bmj.com/content/364/bmj.l780 </a:t>
            </a:r>
            <a:endParaRPr lang="nl-NL" dirty="0"/>
          </a:p>
        </p:txBody>
      </p:sp>
      <p:sp>
        <p:nvSpPr>
          <p:cNvPr id="4" name="Slide Number Placeholder 3"/>
          <p:cNvSpPr>
            <a:spLocks noGrp="1"/>
          </p:cNvSpPr>
          <p:nvPr>
            <p:ph type="sldNum" sz="quarter" idx="10"/>
          </p:nvPr>
        </p:nvSpPr>
        <p:spPr/>
        <p:txBody>
          <a:bodyPr/>
          <a:lstStyle/>
          <a:p>
            <a:fld id="{C1D960E7-2411-4759-A864-60432D2AA6DC}" type="slidenum">
              <a:rPr lang="en-US" smtClean="0"/>
              <a:t>16</a:t>
            </a:fld>
            <a:endParaRPr lang="en-US"/>
          </a:p>
        </p:txBody>
      </p:sp>
    </p:spTree>
    <p:extLst>
      <p:ext uri="{BB962C8B-B14F-4D97-AF65-F5344CB8AC3E}">
        <p14:creationId xmlns:p14="http://schemas.microsoft.com/office/powerpoint/2010/main" val="18181581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lichtblauw">
    <p:spTree>
      <p:nvGrpSpPr>
        <p:cNvPr id="1" name=""/>
        <p:cNvGrpSpPr/>
        <p:nvPr/>
      </p:nvGrpSpPr>
      <p:grpSpPr>
        <a:xfrm>
          <a:off x="0" y="0"/>
          <a:ext cx="0" cy="0"/>
          <a:chOff x="0" y="0"/>
          <a:chExt cx="0" cy="0"/>
        </a:xfrm>
      </p:grpSpPr>
      <p:pic>
        <p:nvPicPr>
          <p:cNvPr id="5" name="Afbeelding 4" descr="foto Randwijck P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957"/>
            <a:ext cx="13004800" cy="8448785"/>
          </a:xfrm>
          <a:prstGeom prst="rect">
            <a:avLst/>
          </a:prstGeom>
        </p:spPr>
      </p:pic>
      <p:sp>
        <p:nvSpPr>
          <p:cNvPr id="2" name="Titel 1"/>
          <p:cNvSpPr>
            <a:spLocks noGrp="1"/>
          </p:cNvSpPr>
          <p:nvPr>
            <p:ph type="ctrTitle"/>
          </p:nvPr>
        </p:nvSpPr>
        <p:spPr>
          <a:xfrm>
            <a:off x="961408" y="333172"/>
            <a:ext cx="11237251" cy="2032880"/>
          </a:xfrm>
        </p:spPr>
        <p:txBody>
          <a:bodyPr>
            <a:noAutofit/>
          </a:bodyPr>
          <a:lstStyle>
            <a:lvl1pPr>
              <a:defRPr sz="7111" baseline="0">
                <a:solidFill>
                  <a:srgbClr val="FFFFFF"/>
                </a:solidFill>
              </a:defRPr>
            </a:lvl1pPr>
          </a:lstStyle>
          <a:p>
            <a:r>
              <a:rPr lang="en-US" smtClean="0"/>
              <a:t>Click to edit Master title style</a:t>
            </a:r>
            <a:endParaRPr lang="nl-NL" dirty="0"/>
          </a:p>
        </p:txBody>
      </p:sp>
      <p:sp>
        <p:nvSpPr>
          <p:cNvPr id="3" name="Subtitel 2"/>
          <p:cNvSpPr>
            <a:spLocks noGrp="1"/>
          </p:cNvSpPr>
          <p:nvPr>
            <p:ph type="subTitle" idx="1"/>
          </p:nvPr>
        </p:nvSpPr>
        <p:spPr>
          <a:xfrm>
            <a:off x="961410" y="2366051"/>
            <a:ext cx="5968523" cy="2492587"/>
          </a:xfrm>
        </p:spPr>
        <p:txBody>
          <a:bodyPr/>
          <a:lstStyle>
            <a:lvl1pPr marL="0" indent="0" algn="l">
              <a:buNone/>
              <a:defRPr sz="2844">
                <a:solidFill>
                  <a:srgbClr val="FFFFFF"/>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en-US" smtClean="0"/>
              <a:t>Click to edit Master subtitle style</a:t>
            </a:r>
            <a:endParaRPr lang="nl-NL" dirty="0"/>
          </a:p>
        </p:txBody>
      </p:sp>
    </p:spTree>
    <p:extLst>
      <p:ext uri="{BB962C8B-B14F-4D97-AF65-F5344CB8AC3E}">
        <p14:creationId xmlns:p14="http://schemas.microsoft.com/office/powerpoint/2010/main" val="76061030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abeldi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dirty="0"/>
          </a:p>
        </p:txBody>
      </p:sp>
      <p:sp>
        <p:nvSpPr>
          <p:cNvPr id="3" name="Tijdelijke aanduiding voor datum 2"/>
          <p:cNvSpPr>
            <a:spLocks noGrp="1"/>
          </p:cNvSpPr>
          <p:nvPr>
            <p:ph type="dt" sz="half" idx="10"/>
          </p:nvPr>
        </p:nvSpPr>
        <p:spPr/>
        <p:txBody>
          <a:bodyPr/>
          <a:lstStyle/>
          <a:p>
            <a:fld id="{1D8BD707-D9CF-40AE-B4C6-C98DA3205C09}" type="datetimeFigureOut">
              <a:rPr lang="en-US" smtClean="0"/>
              <a:t>1/11/2022</a:t>
            </a:fld>
            <a:endParaRPr lang="en-US"/>
          </a:p>
        </p:txBody>
      </p:sp>
      <p:sp>
        <p:nvSpPr>
          <p:cNvPr id="7" name="Tijdelijke aanduiding voor tabel 6"/>
          <p:cNvSpPr>
            <a:spLocks noGrp="1"/>
          </p:cNvSpPr>
          <p:nvPr>
            <p:ph type="tbl" sz="quarter" idx="13"/>
          </p:nvPr>
        </p:nvSpPr>
        <p:spPr>
          <a:xfrm>
            <a:off x="512517" y="1843200"/>
            <a:ext cx="11842044" cy="6128683"/>
          </a:xfrm>
        </p:spPr>
        <p:txBody>
          <a:bodyPr/>
          <a:lstStyle/>
          <a:p>
            <a:r>
              <a:rPr lang="en-US" smtClean="0"/>
              <a:t>Click icon to add table</a:t>
            </a:r>
            <a:endParaRPr lang="nl-NL"/>
          </a:p>
        </p:txBody>
      </p:sp>
      <p:pic>
        <p:nvPicPr>
          <p:cNvPr id="9" name="Afbeelding 8" descr="LOGO UM_MUMC+PP.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516" y="8721919"/>
            <a:ext cx="6095610" cy="859877"/>
          </a:xfrm>
          <a:prstGeom prst="rect">
            <a:avLst/>
          </a:prstGeom>
        </p:spPr>
      </p:pic>
      <p:sp>
        <p:nvSpPr>
          <p:cNvPr id="14" name="Tijdelijke aanduiding voor voettekst 4"/>
          <p:cNvSpPr>
            <a:spLocks noGrp="1"/>
          </p:cNvSpPr>
          <p:nvPr>
            <p:ph type="ftr" sz="quarter" idx="11"/>
          </p:nvPr>
        </p:nvSpPr>
        <p:spPr>
          <a:xfrm>
            <a:off x="7822914" y="8986494"/>
            <a:ext cx="3832486" cy="519289"/>
          </a:xfrm>
        </p:spPr>
        <p:txBody>
          <a:bodyPr/>
          <a:lstStyle/>
          <a:p>
            <a:endParaRPr lang="nl-NL"/>
          </a:p>
        </p:txBody>
      </p:sp>
      <p:sp>
        <p:nvSpPr>
          <p:cNvPr id="15" name="Tijdelijke aanduiding voor dianummer 5"/>
          <p:cNvSpPr>
            <a:spLocks noGrp="1"/>
          </p:cNvSpPr>
          <p:nvPr>
            <p:ph type="sldNum" sz="quarter" idx="12"/>
          </p:nvPr>
        </p:nvSpPr>
        <p:spPr>
          <a:xfrm>
            <a:off x="11827401" y="8986168"/>
            <a:ext cx="527157" cy="519289"/>
          </a:xfrm>
        </p:spPr>
        <p:txBody>
          <a:bodyPr/>
          <a:lstStyle/>
          <a:p>
            <a:fld id="{B6F15528-21DE-4FAA-801E-634DDDAF4B2B}" type="slidenum">
              <a:rPr lang="nl-NL" smtClean="0"/>
              <a:t>‹nr.›</a:t>
            </a:fld>
            <a:endParaRPr lang="nl-NL"/>
          </a:p>
        </p:txBody>
      </p:sp>
    </p:spTree>
    <p:extLst>
      <p:ext uri="{BB962C8B-B14F-4D97-AF65-F5344CB8AC3E}">
        <p14:creationId xmlns:p14="http://schemas.microsoft.com/office/powerpoint/2010/main" val="1461573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214054" y="3555109"/>
            <a:ext cx="8576690" cy="725170"/>
          </a:xfrm>
          <a:prstGeom prst="rect">
            <a:avLst/>
          </a:prstGeom>
        </p:spPr>
        <p:txBody>
          <a:bodyPr wrap="square" lIns="0" tIns="0" rIns="0" bIns="0">
            <a:spAutoFit/>
          </a:bodyPr>
          <a:lstStyle>
            <a:lvl1pPr>
              <a:defRPr sz="4500" b="1" i="0">
                <a:solidFill>
                  <a:srgbClr val="CC1140"/>
                </a:solidFill>
                <a:latin typeface="Meta OT Bold"/>
                <a:cs typeface="Meta OT Bold"/>
              </a:defRPr>
            </a:lvl1pPr>
          </a:lstStyle>
          <a:p>
            <a:endParaRPr/>
          </a:p>
        </p:txBody>
      </p:sp>
      <p:sp>
        <p:nvSpPr>
          <p:cNvPr id="3" name="Holder 3"/>
          <p:cNvSpPr>
            <a:spLocks noGrp="1"/>
          </p:cNvSpPr>
          <p:nvPr>
            <p:ph type="subTitle" idx="4"/>
          </p:nvPr>
        </p:nvSpPr>
        <p:spPr>
          <a:xfrm>
            <a:off x="1950720" y="5462016"/>
            <a:ext cx="9103360" cy="24384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178718374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100841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Tijdelijke aanduiding voor inhoud 3"/>
          <p:cNvSpPr>
            <a:spLocks noGrp="1"/>
          </p:cNvSpPr>
          <p:nvPr>
            <p:ph sz="quarter" idx="10" hasCustomPrompt="1"/>
          </p:nvPr>
        </p:nvSpPr>
        <p:spPr>
          <a:xfrm>
            <a:off x="2235200" y="1860550"/>
            <a:ext cx="9296400" cy="492443"/>
          </a:xfrm>
        </p:spPr>
        <p:txBody>
          <a:bodyPr/>
          <a:lstStyle>
            <a:lvl1pPr marL="457200" indent="-457200">
              <a:buFont typeface="Arial" panose="020B0604020202020204" pitchFamily="34" charset="0"/>
              <a:buChar char="•"/>
              <a:defRPr sz="1800"/>
            </a:lvl1pPr>
          </a:lstStyle>
          <a:p>
            <a:pPr lvl="0"/>
            <a:r>
              <a:rPr lang="nl-NL" sz="3200" b="0" dirty="0" smtClean="0">
                <a:solidFill>
                  <a:srgbClr val="0C618C"/>
                </a:solidFill>
                <a:latin typeface="Arial"/>
                <a:cs typeface="Arial"/>
              </a:rPr>
              <a:t>Tekst opsomming </a:t>
            </a:r>
            <a:r>
              <a:rPr lang="nl-NL" sz="3200" b="0" dirty="0" err="1" smtClean="0">
                <a:solidFill>
                  <a:srgbClr val="0C618C"/>
                </a:solidFill>
                <a:latin typeface="Arial"/>
                <a:cs typeface="Arial"/>
              </a:rPr>
              <a:t>Arial</a:t>
            </a:r>
            <a:r>
              <a:rPr lang="nl-NL" sz="3200" b="0" dirty="0" smtClean="0">
                <a:solidFill>
                  <a:srgbClr val="0C618C"/>
                </a:solidFill>
                <a:latin typeface="Arial"/>
                <a:cs typeface="Arial"/>
              </a:rPr>
              <a:t> standaard 32 </a:t>
            </a:r>
            <a:r>
              <a:rPr lang="nl-NL" sz="3200" b="0" dirty="0" err="1" smtClean="0">
                <a:solidFill>
                  <a:srgbClr val="0C618C"/>
                </a:solidFill>
                <a:latin typeface="Arial"/>
                <a:cs typeface="Arial"/>
              </a:rPr>
              <a:t>pt</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002060"/>
                </a:solidFill>
              </a:defRPr>
            </a:lvl1pPr>
          </a:lstStyle>
          <a:p>
            <a:r>
              <a:rPr lang="nl-NL" dirty="0"/>
              <a:t>Klik om de stijl te bewerken</a:t>
            </a:r>
            <a:endParaRPr lang="en-US" dirty="0"/>
          </a:p>
        </p:txBody>
      </p:sp>
      <p:sp>
        <p:nvSpPr>
          <p:cNvPr id="3" name="Tijdelijke aanduiding voor inhoud 2"/>
          <p:cNvSpPr>
            <a:spLocks noGrp="1"/>
          </p:cNvSpPr>
          <p:nvPr>
            <p:ph sz="half" idx="1"/>
          </p:nvPr>
        </p:nvSpPr>
        <p:spPr>
          <a:xfrm>
            <a:off x="650240" y="2275842"/>
            <a:ext cx="5743787" cy="6436925"/>
          </a:xfrm>
        </p:spPr>
        <p:txBody>
          <a:bodyPr/>
          <a:lstStyle>
            <a:lvl1pPr>
              <a:defRPr sz="3982">
                <a:solidFill>
                  <a:srgbClr val="002060"/>
                </a:solidFill>
              </a:defRPr>
            </a:lvl1pPr>
            <a:lvl2pPr>
              <a:defRPr sz="3413">
                <a:solidFill>
                  <a:srgbClr val="002060"/>
                </a:solidFill>
              </a:defRPr>
            </a:lvl2pPr>
            <a:lvl3pPr>
              <a:defRPr sz="2844">
                <a:solidFill>
                  <a:srgbClr val="002060"/>
                </a:solidFill>
              </a:defRPr>
            </a:lvl3pPr>
            <a:lvl4pPr>
              <a:defRPr sz="2560">
                <a:solidFill>
                  <a:srgbClr val="002060"/>
                </a:solidFill>
              </a:defRPr>
            </a:lvl4pPr>
            <a:lvl5pPr>
              <a:defRPr sz="2560">
                <a:solidFill>
                  <a:srgbClr val="002060"/>
                </a:solidFill>
              </a:defRPr>
            </a:lvl5pPr>
            <a:lvl6pPr>
              <a:defRPr sz="2560"/>
            </a:lvl6pPr>
            <a:lvl7pPr>
              <a:defRPr sz="2560"/>
            </a:lvl7pPr>
            <a:lvl8pPr>
              <a:defRPr sz="2560"/>
            </a:lvl8pPr>
            <a:lvl9pPr>
              <a:defRPr sz="256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Tijdelijke aanduiding voor inhoud 3"/>
          <p:cNvSpPr>
            <a:spLocks noGrp="1"/>
          </p:cNvSpPr>
          <p:nvPr>
            <p:ph sz="half" idx="2"/>
          </p:nvPr>
        </p:nvSpPr>
        <p:spPr>
          <a:xfrm>
            <a:off x="6610773" y="2275842"/>
            <a:ext cx="5743787" cy="6436925"/>
          </a:xfrm>
        </p:spPr>
        <p:txBody>
          <a:bodyPr/>
          <a:lstStyle>
            <a:lvl1pPr>
              <a:defRPr sz="3982">
                <a:solidFill>
                  <a:srgbClr val="002060"/>
                </a:solidFill>
              </a:defRPr>
            </a:lvl1pPr>
            <a:lvl2pPr>
              <a:defRPr sz="3413">
                <a:solidFill>
                  <a:srgbClr val="002060"/>
                </a:solidFill>
              </a:defRPr>
            </a:lvl2pPr>
            <a:lvl3pPr>
              <a:defRPr sz="2844">
                <a:solidFill>
                  <a:srgbClr val="002060"/>
                </a:solidFill>
              </a:defRPr>
            </a:lvl3pPr>
            <a:lvl4pPr>
              <a:defRPr sz="2560">
                <a:solidFill>
                  <a:srgbClr val="002060"/>
                </a:solidFill>
              </a:defRPr>
            </a:lvl4pPr>
            <a:lvl5pPr>
              <a:defRPr sz="2560">
                <a:solidFill>
                  <a:srgbClr val="002060"/>
                </a:solidFill>
              </a:defRPr>
            </a:lvl5pPr>
            <a:lvl6pPr>
              <a:defRPr sz="2560"/>
            </a:lvl6pPr>
            <a:lvl7pPr>
              <a:defRPr sz="2560"/>
            </a:lvl7pPr>
            <a:lvl8pPr>
              <a:defRPr sz="2560"/>
            </a:lvl8pPr>
            <a:lvl9pPr>
              <a:defRPr sz="256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5" name="Tijdelijke aanduiding voor datum 4"/>
          <p:cNvSpPr>
            <a:spLocks noGrp="1"/>
          </p:cNvSpPr>
          <p:nvPr>
            <p:ph type="dt" sz="half" idx="10"/>
          </p:nvPr>
        </p:nvSpPr>
        <p:spPr/>
        <p:txBody>
          <a:bodyPr/>
          <a:lstStyle/>
          <a:p>
            <a:fld id="{B156539C-2A29-4A05-A766-9F91F38305C0}" type="datetimeFigureOut">
              <a:rPr lang="en-US" smtClean="0"/>
              <a:t>1/11/2022</a:t>
            </a:fld>
            <a:endParaRPr lang="en-US"/>
          </a:p>
        </p:txBody>
      </p:sp>
      <p:sp>
        <p:nvSpPr>
          <p:cNvPr id="6" name="Tijdelijke aanduiding voor voettekst 5"/>
          <p:cNvSpPr>
            <a:spLocks noGrp="1"/>
          </p:cNvSpPr>
          <p:nvPr>
            <p:ph type="ftr" sz="quarter" idx="11"/>
          </p:nvPr>
        </p:nvSpPr>
        <p:spPr/>
        <p:txBody>
          <a:bodyPr/>
          <a:lstStyle/>
          <a:p>
            <a:endParaRPr lang="en-US"/>
          </a:p>
        </p:txBody>
      </p:sp>
      <p:sp>
        <p:nvSpPr>
          <p:cNvPr id="7" name="Tijdelijke aanduiding voor dianummer 6"/>
          <p:cNvSpPr>
            <a:spLocks noGrp="1"/>
          </p:cNvSpPr>
          <p:nvPr>
            <p:ph type="sldNum" sz="quarter" idx="12"/>
          </p:nvPr>
        </p:nvSpPr>
        <p:spPr/>
        <p:txBody>
          <a:bodyPr/>
          <a:lstStyle/>
          <a:p>
            <a:fld id="{29274979-9236-40DE-A8F3-627EC0394E80}" type="slidenum">
              <a:rPr lang="en-US" smtClean="0"/>
              <a:t>‹nr.›</a:t>
            </a:fld>
            <a:endParaRPr lang="en-US"/>
          </a:p>
        </p:txBody>
      </p:sp>
    </p:spTree>
    <p:extLst>
      <p:ext uri="{BB962C8B-B14F-4D97-AF65-F5344CB8AC3E}">
        <p14:creationId xmlns:p14="http://schemas.microsoft.com/office/powerpoint/2010/main" val="2664812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eldia lichtblauw">
    <p:spTree>
      <p:nvGrpSpPr>
        <p:cNvPr id="1" name=""/>
        <p:cNvGrpSpPr/>
        <p:nvPr/>
      </p:nvGrpSpPr>
      <p:grpSpPr>
        <a:xfrm>
          <a:off x="0" y="0"/>
          <a:ext cx="0" cy="0"/>
          <a:chOff x="0" y="0"/>
          <a:chExt cx="0" cy="0"/>
        </a:xfrm>
      </p:grpSpPr>
      <p:sp>
        <p:nvSpPr>
          <p:cNvPr id="6" name="Rechthoek 5"/>
          <p:cNvSpPr/>
          <p:nvPr/>
        </p:nvSpPr>
        <p:spPr>
          <a:xfrm>
            <a:off x="0" y="0"/>
            <a:ext cx="13004800" cy="8433828"/>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560"/>
          </a:p>
        </p:txBody>
      </p:sp>
      <p:sp>
        <p:nvSpPr>
          <p:cNvPr id="2" name="Titel 1"/>
          <p:cNvSpPr>
            <a:spLocks noGrp="1"/>
          </p:cNvSpPr>
          <p:nvPr>
            <p:ph type="ctrTitle"/>
          </p:nvPr>
        </p:nvSpPr>
        <p:spPr>
          <a:xfrm>
            <a:off x="961409" y="333171"/>
            <a:ext cx="9384309" cy="3136367"/>
          </a:xfrm>
        </p:spPr>
        <p:txBody>
          <a:bodyPr>
            <a:noAutofit/>
          </a:bodyPr>
          <a:lstStyle>
            <a:lvl1pPr>
              <a:defRPr sz="7680">
                <a:solidFill>
                  <a:srgbClr val="FFFFFF"/>
                </a:solidFill>
              </a:defRPr>
            </a:lvl1pPr>
          </a:lstStyle>
          <a:p>
            <a:r>
              <a:rPr lang="en-US" smtClean="0"/>
              <a:t>Click to edit Master title style</a:t>
            </a:r>
            <a:endParaRPr lang="nl-NL" dirty="0"/>
          </a:p>
        </p:txBody>
      </p:sp>
      <p:sp>
        <p:nvSpPr>
          <p:cNvPr id="3" name="Subtitel 2"/>
          <p:cNvSpPr>
            <a:spLocks noGrp="1"/>
          </p:cNvSpPr>
          <p:nvPr>
            <p:ph type="subTitle" idx="1"/>
          </p:nvPr>
        </p:nvSpPr>
        <p:spPr>
          <a:xfrm>
            <a:off x="961410" y="3469538"/>
            <a:ext cx="5968523" cy="2492587"/>
          </a:xfrm>
        </p:spPr>
        <p:txBody>
          <a:bodyPr/>
          <a:lstStyle>
            <a:lvl1pPr marL="0" indent="0" algn="l">
              <a:buNone/>
              <a:defRPr sz="2844">
                <a:solidFill>
                  <a:srgbClr val="FFFFFF"/>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en-US" smtClean="0"/>
              <a:t>Click to edit Master subtitle style</a:t>
            </a:r>
            <a:endParaRPr lang="nl-NL" dirty="0"/>
          </a:p>
        </p:txBody>
      </p:sp>
    </p:spTree>
    <p:extLst>
      <p:ext uri="{BB962C8B-B14F-4D97-AF65-F5344CB8AC3E}">
        <p14:creationId xmlns:p14="http://schemas.microsoft.com/office/powerpoint/2010/main" val="109988084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dia donkerblauw">
    <p:spTree>
      <p:nvGrpSpPr>
        <p:cNvPr id="1" name=""/>
        <p:cNvGrpSpPr/>
        <p:nvPr/>
      </p:nvGrpSpPr>
      <p:grpSpPr>
        <a:xfrm>
          <a:off x="0" y="0"/>
          <a:ext cx="0" cy="0"/>
          <a:chOff x="0" y="0"/>
          <a:chExt cx="0" cy="0"/>
        </a:xfrm>
      </p:grpSpPr>
      <p:sp>
        <p:nvSpPr>
          <p:cNvPr id="5" name="Rechthoek 4"/>
          <p:cNvSpPr/>
          <p:nvPr/>
        </p:nvSpPr>
        <p:spPr>
          <a:xfrm>
            <a:off x="0" y="0"/>
            <a:ext cx="13004800" cy="8433828"/>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560"/>
          </a:p>
        </p:txBody>
      </p:sp>
      <p:sp>
        <p:nvSpPr>
          <p:cNvPr id="2" name="Titel 1"/>
          <p:cNvSpPr>
            <a:spLocks noGrp="1"/>
          </p:cNvSpPr>
          <p:nvPr>
            <p:ph type="ctrTitle"/>
          </p:nvPr>
        </p:nvSpPr>
        <p:spPr>
          <a:xfrm>
            <a:off x="961409" y="333171"/>
            <a:ext cx="9384309" cy="3136367"/>
          </a:xfrm>
        </p:spPr>
        <p:txBody>
          <a:bodyPr>
            <a:noAutofit/>
          </a:bodyPr>
          <a:lstStyle>
            <a:lvl1pPr>
              <a:defRPr sz="7680">
                <a:solidFill>
                  <a:srgbClr val="FFFFFF"/>
                </a:solidFill>
              </a:defRPr>
            </a:lvl1pPr>
          </a:lstStyle>
          <a:p>
            <a:r>
              <a:rPr lang="en-US" smtClean="0"/>
              <a:t>Click to edit Master title style</a:t>
            </a:r>
            <a:endParaRPr lang="nl-NL" dirty="0"/>
          </a:p>
        </p:txBody>
      </p:sp>
      <p:sp>
        <p:nvSpPr>
          <p:cNvPr id="3" name="Subtitel 2"/>
          <p:cNvSpPr>
            <a:spLocks noGrp="1"/>
          </p:cNvSpPr>
          <p:nvPr>
            <p:ph type="subTitle" idx="1"/>
          </p:nvPr>
        </p:nvSpPr>
        <p:spPr>
          <a:xfrm>
            <a:off x="961410" y="3469538"/>
            <a:ext cx="5968523" cy="2492587"/>
          </a:xfrm>
        </p:spPr>
        <p:txBody>
          <a:bodyPr/>
          <a:lstStyle>
            <a:lvl1pPr marL="0" indent="0" algn="l">
              <a:buNone/>
              <a:defRPr sz="2844">
                <a:solidFill>
                  <a:srgbClr val="FFFFFF"/>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en-US" smtClean="0"/>
              <a:t>Click to edit Master subtitle style</a:t>
            </a:r>
            <a:endParaRPr lang="nl-NL" dirty="0"/>
          </a:p>
        </p:txBody>
      </p:sp>
    </p:spTree>
    <p:extLst>
      <p:ext uri="{BB962C8B-B14F-4D97-AF65-F5344CB8AC3E}">
        <p14:creationId xmlns:p14="http://schemas.microsoft.com/office/powerpoint/2010/main" val="16968845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dia oranje">
    <p:spTree>
      <p:nvGrpSpPr>
        <p:cNvPr id="1" name=""/>
        <p:cNvGrpSpPr/>
        <p:nvPr/>
      </p:nvGrpSpPr>
      <p:grpSpPr>
        <a:xfrm>
          <a:off x="0" y="0"/>
          <a:ext cx="0" cy="0"/>
          <a:chOff x="0" y="0"/>
          <a:chExt cx="0" cy="0"/>
        </a:xfrm>
      </p:grpSpPr>
      <p:sp>
        <p:nvSpPr>
          <p:cNvPr id="5" name="Rechthoek 4"/>
          <p:cNvSpPr/>
          <p:nvPr/>
        </p:nvSpPr>
        <p:spPr>
          <a:xfrm>
            <a:off x="0" y="0"/>
            <a:ext cx="13004800" cy="843382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560">
              <a:solidFill>
                <a:schemeClr val="accent1"/>
              </a:solidFill>
            </a:endParaRPr>
          </a:p>
        </p:txBody>
      </p:sp>
      <p:sp>
        <p:nvSpPr>
          <p:cNvPr id="2" name="Titel 1"/>
          <p:cNvSpPr>
            <a:spLocks noGrp="1"/>
          </p:cNvSpPr>
          <p:nvPr>
            <p:ph type="ctrTitle"/>
          </p:nvPr>
        </p:nvSpPr>
        <p:spPr>
          <a:xfrm>
            <a:off x="961409" y="333171"/>
            <a:ext cx="9384309" cy="3136367"/>
          </a:xfrm>
        </p:spPr>
        <p:txBody>
          <a:bodyPr>
            <a:noAutofit/>
          </a:bodyPr>
          <a:lstStyle>
            <a:lvl1pPr>
              <a:defRPr sz="7680">
                <a:solidFill>
                  <a:srgbClr val="FFFFFF"/>
                </a:solidFill>
              </a:defRPr>
            </a:lvl1pPr>
          </a:lstStyle>
          <a:p>
            <a:r>
              <a:rPr lang="en-US" smtClean="0"/>
              <a:t>Click to edit Master title style</a:t>
            </a:r>
            <a:endParaRPr lang="nl-NL" dirty="0"/>
          </a:p>
        </p:txBody>
      </p:sp>
      <p:sp>
        <p:nvSpPr>
          <p:cNvPr id="3" name="Subtitel 2"/>
          <p:cNvSpPr>
            <a:spLocks noGrp="1"/>
          </p:cNvSpPr>
          <p:nvPr>
            <p:ph type="subTitle" idx="1"/>
          </p:nvPr>
        </p:nvSpPr>
        <p:spPr>
          <a:xfrm>
            <a:off x="961410" y="3469538"/>
            <a:ext cx="5968523" cy="2492587"/>
          </a:xfrm>
        </p:spPr>
        <p:txBody>
          <a:bodyPr/>
          <a:lstStyle>
            <a:lvl1pPr marL="0" indent="0" algn="l">
              <a:buNone/>
              <a:defRPr sz="2844">
                <a:solidFill>
                  <a:srgbClr val="FFFFFF"/>
                </a:solidFill>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en-US" smtClean="0"/>
              <a:t>Click to edit Master subtitle style</a:t>
            </a:r>
            <a:endParaRPr lang="nl-NL" dirty="0"/>
          </a:p>
        </p:txBody>
      </p:sp>
    </p:spTree>
    <p:extLst>
      <p:ext uri="{BB962C8B-B14F-4D97-AF65-F5344CB8AC3E}">
        <p14:creationId xmlns:p14="http://schemas.microsoft.com/office/powerpoint/2010/main" val="37590279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kstdi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3" name="Tijdelijke aanduiding voor inhoud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4" name="Tijdelijke aanduiding voor datum 3"/>
          <p:cNvSpPr>
            <a:spLocks noGrp="1"/>
          </p:cNvSpPr>
          <p:nvPr>
            <p:ph type="dt" sz="half" idx="10"/>
          </p:nvPr>
        </p:nvSpPr>
        <p:spPr>
          <a:xfrm>
            <a:off x="6856181" y="8986494"/>
            <a:ext cx="799908" cy="519289"/>
          </a:xfrm>
        </p:spPr>
        <p:txBody>
          <a:bodyPr/>
          <a:lstStyle/>
          <a:p>
            <a:fld id="{1D8BD707-D9CF-40AE-B4C6-C98DA3205C09}" type="datetimeFigureOut">
              <a:rPr lang="en-US" smtClean="0"/>
              <a:t>1/11/2022</a:t>
            </a:fld>
            <a:endParaRPr lang="en-US"/>
          </a:p>
        </p:txBody>
      </p:sp>
      <p:sp>
        <p:nvSpPr>
          <p:cNvPr id="5" name="Tijdelijke aanduiding voor voettekst 4"/>
          <p:cNvSpPr>
            <a:spLocks noGrp="1"/>
          </p:cNvSpPr>
          <p:nvPr>
            <p:ph type="ftr" sz="quarter" idx="11"/>
          </p:nvPr>
        </p:nvSpPr>
        <p:spPr>
          <a:xfrm>
            <a:off x="7822914" y="8986494"/>
            <a:ext cx="3832486" cy="519289"/>
          </a:xfrm>
        </p:spPr>
        <p:txBody>
          <a:bodyPr/>
          <a:lstStyle/>
          <a:p>
            <a:endParaRPr lang="nl-NL"/>
          </a:p>
        </p:txBody>
      </p:sp>
      <p:sp>
        <p:nvSpPr>
          <p:cNvPr id="6" name="Tijdelijke aanduiding voor dianummer 5"/>
          <p:cNvSpPr>
            <a:spLocks noGrp="1"/>
          </p:cNvSpPr>
          <p:nvPr>
            <p:ph type="sldNum" sz="quarter" idx="12"/>
          </p:nvPr>
        </p:nvSpPr>
        <p:spPr/>
        <p:txBody>
          <a:bodyPr/>
          <a:lstStyle/>
          <a:p>
            <a:fld id="{B6F15528-21DE-4FAA-801E-634DDDAF4B2B}" type="slidenum">
              <a:rPr lang="nl-NL" smtClean="0"/>
              <a:t>‹nr.›</a:t>
            </a:fld>
            <a:endParaRPr lang="nl-NL"/>
          </a:p>
        </p:txBody>
      </p:sp>
      <p:pic>
        <p:nvPicPr>
          <p:cNvPr id="9" name="Afbeelding 8" descr="LOGO UM_MUMC+PP.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999" y="8721919"/>
            <a:ext cx="6095610" cy="859877"/>
          </a:xfrm>
          <a:prstGeom prst="rect">
            <a:avLst/>
          </a:prstGeom>
        </p:spPr>
      </p:pic>
    </p:spTree>
    <p:extLst>
      <p:ext uri="{BB962C8B-B14F-4D97-AF65-F5344CB8AC3E}">
        <p14:creationId xmlns:p14="http://schemas.microsoft.com/office/powerpoint/2010/main" val="1987996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kstdia donkerblauw">
    <p:spTree>
      <p:nvGrpSpPr>
        <p:cNvPr id="1" name=""/>
        <p:cNvGrpSpPr/>
        <p:nvPr/>
      </p:nvGrpSpPr>
      <p:grpSpPr>
        <a:xfrm>
          <a:off x="0" y="0"/>
          <a:ext cx="0" cy="0"/>
          <a:chOff x="0" y="0"/>
          <a:chExt cx="0" cy="0"/>
        </a:xfrm>
      </p:grpSpPr>
      <p:sp>
        <p:nvSpPr>
          <p:cNvPr id="8" name="Rechthoek 7"/>
          <p:cNvSpPr/>
          <p:nvPr/>
        </p:nvSpPr>
        <p:spPr>
          <a:xfrm>
            <a:off x="0" y="0"/>
            <a:ext cx="13004800" cy="8433828"/>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560"/>
          </a:p>
        </p:txBody>
      </p:sp>
      <p:sp>
        <p:nvSpPr>
          <p:cNvPr id="2" name="Titel 1"/>
          <p:cNvSpPr>
            <a:spLocks noGrp="1"/>
          </p:cNvSpPr>
          <p:nvPr>
            <p:ph type="title"/>
          </p:nvPr>
        </p:nvSpPr>
        <p:spPr/>
        <p:txBody>
          <a:bodyPr/>
          <a:lstStyle/>
          <a:p>
            <a:r>
              <a:rPr lang="en-US" smtClean="0"/>
              <a:t>Click to edit Master title style</a:t>
            </a:r>
            <a:endParaRPr lang="nl-NL"/>
          </a:p>
        </p:txBody>
      </p:sp>
      <p:sp>
        <p:nvSpPr>
          <p:cNvPr id="3" name="Tijdelijke aanduiding voor inhoud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10" name="Tijdelijke aanduiding voor datum 3"/>
          <p:cNvSpPr>
            <a:spLocks noGrp="1"/>
          </p:cNvSpPr>
          <p:nvPr>
            <p:ph type="dt" sz="half" idx="10"/>
          </p:nvPr>
        </p:nvSpPr>
        <p:spPr>
          <a:xfrm>
            <a:off x="6856181" y="8986494"/>
            <a:ext cx="799908" cy="519289"/>
          </a:xfrm>
        </p:spPr>
        <p:txBody>
          <a:bodyPr/>
          <a:lstStyle/>
          <a:p>
            <a:fld id="{1D8BD707-D9CF-40AE-B4C6-C98DA3205C09}" type="datetimeFigureOut">
              <a:rPr lang="en-US" smtClean="0"/>
              <a:t>1/11/2022</a:t>
            </a:fld>
            <a:endParaRPr lang="en-US"/>
          </a:p>
        </p:txBody>
      </p:sp>
      <p:sp>
        <p:nvSpPr>
          <p:cNvPr id="11" name="Tijdelijke aanduiding voor voettekst 4"/>
          <p:cNvSpPr>
            <a:spLocks noGrp="1"/>
          </p:cNvSpPr>
          <p:nvPr>
            <p:ph type="ftr" sz="quarter" idx="11"/>
          </p:nvPr>
        </p:nvSpPr>
        <p:spPr>
          <a:xfrm>
            <a:off x="7822914" y="8986494"/>
            <a:ext cx="3832486" cy="519289"/>
          </a:xfrm>
        </p:spPr>
        <p:txBody>
          <a:bodyPr/>
          <a:lstStyle/>
          <a:p>
            <a:endParaRPr lang="nl-NL"/>
          </a:p>
        </p:txBody>
      </p:sp>
      <p:sp>
        <p:nvSpPr>
          <p:cNvPr id="12" name="Tijdelijke aanduiding voor dianummer 5"/>
          <p:cNvSpPr>
            <a:spLocks noGrp="1"/>
          </p:cNvSpPr>
          <p:nvPr>
            <p:ph type="sldNum" sz="quarter" idx="12"/>
          </p:nvPr>
        </p:nvSpPr>
        <p:spPr>
          <a:xfrm>
            <a:off x="11827401" y="8986168"/>
            <a:ext cx="527157" cy="519289"/>
          </a:xfrm>
        </p:spPr>
        <p:txBody>
          <a:bodyPr/>
          <a:lstStyle/>
          <a:p>
            <a:fld id="{B6F15528-21DE-4FAA-801E-634DDDAF4B2B}" type="slidenum">
              <a:rPr lang="nl-NL" smtClean="0"/>
              <a:t>‹nr.›</a:t>
            </a:fld>
            <a:endParaRPr lang="nl-NL"/>
          </a:p>
        </p:txBody>
      </p:sp>
    </p:spTree>
    <p:extLst>
      <p:ext uri="{BB962C8B-B14F-4D97-AF65-F5344CB8AC3E}">
        <p14:creationId xmlns:p14="http://schemas.microsoft.com/office/powerpoint/2010/main" val="33370982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ekstdia lichtblauw">
    <p:spTree>
      <p:nvGrpSpPr>
        <p:cNvPr id="1" name=""/>
        <p:cNvGrpSpPr/>
        <p:nvPr/>
      </p:nvGrpSpPr>
      <p:grpSpPr>
        <a:xfrm>
          <a:off x="0" y="0"/>
          <a:ext cx="0" cy="0"/>
          <a:chOff x="0" y="0"/>
          <a:chExt cx="0" cy="0"/>
        </a:xfrm>
      </p:grpSpPr>
      <p:sp>
        <p:nvSpPr>
          <p:cNvPr id="9" name="Rechthoek 8"/>
          <p:cNvSpPr/>
          <p:nvPr/>
        </p:nvSpPr>
        <p:spPr>
          <a:xfrm>
            <a:off x="0" y="0"/>
            <a:ext cx="13004800" cy="8433828"/>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560"/>
          </a:p>
        </p:txBody>
      </p:sp>
      <p:sp>
        <p:nvSpPr>
          <p:cNvPr id="2" name="Titel 1"/>
          <p:cNvSpPr>
            <a:spLocks noGrp="1"/>
          </p:cNvSpPr>
          <p:nvPr>
            <p:ph type="title"/>
          </p:nvPr>
        </p:nvSpPr>
        <p:spPr/>
        <p:txBody>
          <a:bodyPr/>
          <a:lstStyle>
            <a:lvl1pPr>
              <a:defRPr>
                <a:solidFill>
                  <a:srgbClr val="FFFFFF"/>
                </a:solidFill>
              </a:defRPr>
            </a:lvl1pPr>
          </a:lstStyle>
          <a:p>
            <a:r>
              <a:rPr lang="en-US" smtClean="0"/>
              <a:t>Click to edit Master title style</a:t>
            </a:r>
            <a:endParaRPr lang="nl-NL" dirty="0"/>
          </a:p>
        </p:txBody>
      </p:sp>
      <p:sp>
        <p:nvSpPr>
          <p:cNvPr id="3" name="Tijdelijke aanduiding voor inhoud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10" name="Tijdelijke aanduiding voor datum 3"/>
          <p:cNvSpPr>
            <a:spLocks noGrp="1"/>
          </p:cNvSpPr>
          <p:nvPr>
            <p:ph type="dt" sz="half" idx="10"/>
          </p:nvPr>
        </p:nvSpPr>
        <p:spPr>
          <a:xfrm>
            <a:off x="6856181" y="8986494"/>
            <a:ext cx="799908" cy="519289"/>
          </a:xfrm>
        </p:spPr>
        <p:txBody>
          <a:bodyPr/>
          <a:lstStyle/>
          <a:p>
            <a:fld id="{1D8BD707-D9CF-40AE-B4C6-C98DA3205C09}" type="datetimeFigureOut">
              <a:rPr lang="en-US" smtClean="0"/>
              <a:t>1/11/2022</a:t>
            </a:fld>
            <a:endParaRPr lang="en-US"/>
          </a:p>
        </p:txBody>
      </p:sp>
      <p:sp>
        <p:nvSpPr>
          <p:cNvPr id="11" name="Tijdelijke aanduiding voor voettekst 4"/>
          <p:cNvSpPr>
            <a:spLocks noGrp="1"/>
          </p:cNvSpPr>
          <p:nvPr>
            <p:ph type="ftr" sz="quarter" idx="11"/>
          </p:nvPr>
        </p:nvSpPr>
        <p:spPr>
          <a:xfrm>
            <a:off x="7822914" y="8986494"/>
            <a:ext cx="3832486" cy="519289"/>
          </a:xfrm>
        </p:spPr>
        <p:txBody>
          <a:bodyPr/>
          <a:lstStyle/>
          <a:p>
            <a:endParaRPr lang="nl-NL"/>
          </a:p>
        </p:txBody>
      </p:sp>
      <p:sp>
        <p:nvSpPr>
          <p:cNvPr id="12" name="Tijdelijke aanduiding voor dianummer 5"/>
          <p:cNvSpPr>
            <a:spLocks noGrp="1"/>
          </p:cNvSpPr>
          <p:nvPr>
            <p:ph type="sldNum" sz="quarter" idx="12"/>
          </p:nvPr>
        </p:nvSpPr>
        <p:spPr>
          <a:xfrm>
            <a:off x="11827401" y="8986168"/>
            <a:ext cx="527157" cy="519289"/>
          </a:xfrm>
        </p:spPr>
        <p:txBody>
          <a:bodyPr/>
          <a:lstStyle/>
          <a:p>
            <a:fld id="{B6F15528-21DE-4FAA-801E-634DDDAF4B2B}" type="slidenum">
              <a:rPr lang="nl-NL" smtClean="0"/>
              <a:t>‹nr.›</a:t>
            </a:fld>
            <a:endParaRPr lang="nl-NL"/>
          </a:p>
        </p:txBody>
      </p:sp>
    </p:spTree>
    <p:extLst>
      <p:ext uri="{BB962C8B-B14F-4D97-AF65-F5344CB8AC3E}">
        <p14:creationId xmlns:p14="http://schemas.microsoft.com/office/powerpoint/2010/main" val="371667851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kst/Foto dia">
    <p:spTree>
      <p:nvGrpSpPr>
        <p:cNvPr id="1" name=""/>
        <p:cNvGrpSpPr/>
        <p:nvPr/>
      </p:nvGrpSpPr>
      <p:grpSpPr>
        <a:xfrm>
          <a:off x="0" y="0"/>
          <a:ext cx="0" cy="0"/>
          <a:chOff x="0" y="0"/>
          <a:chExt cx="0" cy="0"/>
        </a:xfrm>
      </p:grpSpPr>
      <p:sp>
        <p:nvSpPr>
          <p:cNvPr id="2" name="Titel 1"/>
          <p:cNvSpPr>
            <a:spLocks noGrp="1"/>
          </p:cNvSpPr>
          <p:nvPr>
            <p:ph type="title"/>
          </p:nvPr>
        </p:nvSpPr>
        <p:spPr>
          <a:xfrm>
            <a:off x="512001" y="589169"/>
            <a:ext cx="5595911" cy="2227054"/>
          </a:xfrm>
        </p:spPr>
        <p:txBody>
          <a:bodyPr/>
          <a:lstStyle/>
          <a:p>
            <a:r>
              <a:rPr lang="en-US" smtClean="0"/>
              <a:t>Click to edit Master title style</a:t>
            </a:r>
            <a:endParaRPr lang="nl-NL" dirty="0"/>
          </a:p>
        </p:txBody>
      </p:sp>
      <p:sp>
        <p:nvSpPr>
          <p:cNvPr id="3" name="Tijdelijke aanduiding voor inhoud 2"/>
          <p:cNvSpPr>
            <a:spLocks noGrp="1"/>
          </p:cNvSpPr>
          <p:nvPr>
            <p:ph idx="1"/>
          </p:nvPr>
        </p:nvSpPr>
        <p:spPr>
          <a:xfrm>
            <a:off x="512001" y="2816222"/>
            <a:ext cx="5595910" cy="5418803"/>
          </a:xfrm>
        </p:spPr>
        <p:txBody>
          <a:bodyPr/>
          <a:lstStyle>
            <a:lvl3pPr marL="1018241" indent="0">
              <a:buNone/>
              <a:defRPr/>
            </a:lvl3pPr>
          </a:lstStyle>
          <a:p>
            <a:pPr lvl="0"/>
            <a:r>
              <a:rPr lang="en-US" smtClean="0"/>
              <a:t>Edit Master text styles</a:t>
            </a:r>
          </a:p>
          <a:p>
            <a:pPr lvl="1"/>
            <a:r>
              <a:rPr lang="en-US" smtClean="0"/>
              <a:t>Second level</a:t>
            </a:r>
          </a:p>
        </p:txBody>
      </p:sp>
      <p:sp>
        <p:nvSpPr>
          <p:cNvPr id="4" name="Tijdelijke aanduiding voor datum 3"/>
          <p:cNvSpPr>
            <a:spLocks noGrp="1"/>
          </p:cNvSpPr>
          <p:nvPr>
            <p:ph type="dt" sz="half" idx="10"/>
          </p:nvPr>
        </p:nvSpPr>
        <p:spPr>
          <a:xfrm>
            <a:off x="6535172" y="8986494"/>
            <a:ext cx="783266" cy="519289"/>
          </a:xfrm>
        </p:spPr>
        <p:txBody>
          <a:bodyPr/>
          <a:lstStyle/>
          <a:p>
            <a:fld id="{1D8BD707-D9CF-40AE-B4C6-C98DA3205C09}" type="datetimeFigureOut">
              <a:rPr lang="en-US" smtClean="0"/>
              <a:t>1/11/2022</a:t>
            </a:fld>
            <a:endParaRPr lang="en-US"/>
          </a:p>
        </p:txBody>
      </p:sp>
      <p:sp>
        <p:nvSpPr>
          <p:cNvPr id="5" name="Tijdelijke aanduiding voor voettekst 4"/>
          <p:cNvSpPr>
            <a:spLocks noGrp="1"/>
          </p:cNvSpPr>
          <p:nvPr>
            <p:ph type="ftr" sz="quarter" idx="11"/>
          </p:nvPr>
        </p:nvSpPr>
        <p:spPr>
          <a:xfrm>
            <a:off x="6748804" y="8986494"/>
            <a:ext cx="4906597" cy="519289"/>
          </a:xfrm>
        </p:spPr>
        <p:txBody>
          <a:bodyPr/>
          <a:lstStyle/>
          <a:p>
            <a:endParaRPr lang="nl-NL"/>
          </a:p>
        </p:txBody>
      </p:sp>
      <p:sp>
        <p:nvSpPr>
          <p:cNvPr id="6" name="Tijdelijke aanduiding voor dianummer 5"/>
          <p:cNvSpPr>
            <a:spLocks noGrp="1"/>
          </p:cNvSpPr>
          <p:nvPr>
            <p:ph type="sldNum" sz="quarter" idx="12"/>
          </p:nvPr>
        </p:nvSpPr>
        <p:spPr>
          <a:xfrm>
            <a:off x="11655402" y="8986168"/>
            <a:ext cx="810634" cy="519289"/>
          </a:xfrm>
        </p:spPr>
        <p:txBody>
          <a:bodyPr/>
          <a:lstStyle/>
          <a:p>
            <a:fld id="{B6F15528-21DE-4FAA-801E-634DDDAF4B2B}" type="slidenum">
              <a:rPr lang="nl-NL" smtClean="0"/>
              <a:t>‹nr.›</a:t>
            </a:fld>
            <a:endParaRPr lang="nl-NL"/>
          </a:p>
        </p:txBody>
      </p:sp>
      <p:sp>
        <p:nvSpPr>
          <p:cNvPr id="8" name="Tijdelijke aanduiding voor afbeelding 7"/>
          <p:cNvSpPr>
            <a:spLocks noGrp="1"/>
          </p:cNvSpPr>
          <p:nvPr>
            <p:ph type="pic" sz="quarter" idx="13"/>
          </p:nvPr>
        </p:nvSpPr>
        <p:spPr>
          <a:xfrm>
            <a:off x="6535173" y="0"/>
            <a:ext cx="6469628" cy="9753600"/>
          </a:xfrm>
          <a:solidFill>
            <a:schemeClr val="bg1">
              <a:lumMod val="85000"/>
            </a:schemeClr>
          </a:solidFill>
        </p:spPr>
        <p:txBody>
          <a:bodyPr/>
          <a:lstStyle/>
          <a:p>
            <a:r>
              <a:rPr lang="en-US" smtClean="0"/>
              <a:t>Click icon to add picture</a:t>
            </a:r>
            <a:endParaRPr lang="nl-NL"/>
          </a:p>
        </p:txBody>
      </p:sp>
    </p:spTree>
    <p:extLst>
      <p:ext uri="{BB962C8B-B14F-4D97-AF65-F5344CB8AC3E}">
        <p14:creationId xmlns:p14="http://schemas.microsoft.com/office/powerpoint/2010/main" val="1055725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Fotodia">
    <p:spTree>
      <p:nvGrpSpPr>
        <p:cNvPr id="1" name=""/>
        <p:cNvGrpSpPr/>
        <p:nvPr/>
      </p:nvGrpSpPr>
      <p:grpSpPr>
        <a:xfrm>
          <a:off x="0" y="0"/>
          <a:ext cx="0" cy="0"/>
          <a:chOff x="0" y="0"/>
          <a:chExt cx="0" cy="0"/>
        </a:xfrm>
      </p:grpSpPr>
      <p:sp>
        <p:nvSpPr>
          <p:cNvPr id="9" name="Tijdelijke aanduiding voor afbeelding 8"/>
          <p:cNvSpPr>
            <a:spLocks noGrp="1"/>
          </p:cNvSpPr>
          <p:nvPr>
            <p:ph type="pic" sz="quarter" idx="13"/>
          </p:nvPr>
        </p:nvSpPr>
        <p:spPr>
          <a:xfrm>
            <a:off x="0" y="0"/>
            <a:ext cx="13004800" cy="8433828"/>
          </a:xfrm>
          <a:solidFill>
            <a:schemeClr val="bg2">
              <a:lumMod val="85000"/>
            </a:schemeClr>
          </a:solidFill>
        </p:spPr>
        <p:txBody>
          <a:bodyPr/>
          <a:lstStyle/>
          <a:p>
            <a:r>
              <a:rPr lang="en-US" smtClean="0"/>
              <a:t>Click icon to add picture</a:t>
            </a:r>
            <a:endParaRPr lang="nl-NL" dirty="0"/>
          </a:p>
        </p:txBody>
      </p:sp>
      <p:sp>
        <p:nvSpPr>
          <p:cNvPr id="7" name="Tijdelijke aanduiding voor datum 3"/>
          <p:cNvSpPr>
            <a:spLocks noGrp="1"/>
          </p:cNvSpPr>
          <p:nvPr>
            <p:ph type="dt" sz="half" idx="10"/>
          </p:nvPr>
        </p:nvSpPr>
        <p:spPr>
          <a:xfrm>
            <a:off x="6856181" y="8986494"/>
            <a:ext cx="799908" cy="519289"/>
          </a:xfrm>
        </p:spPr>
        <p:txBody>
          <a:bodyPr/>
          <a:lstStyle/>
          <a:p>
            <a:fld id="{1D8BD707-D9CF-40AE-B4C6-C98DA3205C09}" type="datetimeFigureOut">
              <a:rPr lang="en-US" smtClean="0"/>
              <a:t>1/11/2022</a:t>
            </a:fld>
            <a:endParaRPr lang="en-US"/>
          </a:p>
        </p:txBody>
      </p:sp>
      <p:sp>
        <p:nvSpPr>
          <p:cNvPr id="8" name="Tijdelijke aanduiding voor voettekst 4"/>
          <p:cNvSpPr>
            <a:spLocks noGrp="1"/>
          </p:cNvSpPr>
          <p:nvPr>
            <p:ph type="ftr" sz="quarter" idx="11"/>
          </p:nvPr>
        </p:nvSpPr>
        <p:spPr>
          <a:xfrm>
            <a:off x="7822914" y="8986494"/>
            <a:ext cx="3832486" cy="519289"/>
          </a:xfrm>
        </p:spPr>
        <p:txBody>
          <a:bodyPr/>
          <a:lstStyle/>
          <a:p>
            <a:endParaRPr lang="nl-NL"/>
          </a:p>
        </p:txBody>
      </p:sp>
      <p:sp>
        <p:nvSpPr>
          <p:cNvPr id="11" name="Tijdelijke aanduiding voor dianummer 5"/>
          <p:cNvSpPr>
            <a:spLocks noGrp="1"/>
          </p:cNvSpPr>
          <p:nvPr>
            <p:ph type="sldNum" sz="quarter" idx="12"/>
          </p:nvPr>
        </p:nvSpPr>
        <p:spPr>
          <a:xfrm>
            <a:off x="11827401" y="8986168"/>
            <a:ext cx="527157" cy="519289"/>
          </a:xfrm>
        </p:spPr>
        <p:txBody>
          <a:bodyPr/>
          <a:lstStyle/>
          <a:p>
            <a:fld id="{B6F15528-21DE-4FAA-801E-634DDDAF4B2B}" type="slidenum">
              <a:rPr lang="nl-NL" smtClean="0"/>
              <a:t>‹nr.›</a:t>
            </a:fld>
            <a:endParaRPr lang="nl-NL"/>
          </a:p>
        </p:txBody>
      </p:sp>
    </p:spTree>
    <p:extLst>
      <p:ext uri="{BB962C8B-B14F-4D97-AF65-F5344CB8AC3E}">
        <p14:creationId xmlns:p14="http://schemas.microsoft.com/office/powerpoint/2010/main" val="3843395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11999" y="589170"/>
            <a:ext cx="11842559" cy="1075200"/>
          </a:xfrm>
          <a:prstGeom prst="rect">
            <a:avLst/>
          </a:prstGeom>
        </p:spPr>
        <p:txBody>
          <a:bodyPr vert="horz" lIns="0" tIns="0" rIns="0" bIns="0" rtlCol="0" anchor="t" anchorCtr="0">
            <a:normAutofit/>
          </a:bodyPr>
          <a:lstStyle/>
          <a:p>
            <a:r>
              <a:rPr lang="nl-NL" dirty="0"/>
              <a:t>Titelstijl van model bewerken</a:t>
            </a:r>
          </a:p>
        </p:txBody>
      </p:sp>
      <p:sp>
        <p:nvSpPr>
          <p:cNvPr id="3" name="Tijdelijke aanduiding voor tekst 2"/>
          <p:cNvSpPr>
            <a:spLocks noGrp="1"/>
          </p:cNvSpPr>
          <p:nvPr>
            <p:ph type="body" idx="1"/>
          </p:nvPr>
        </p:nvSpPr>
        <p:spPr>
          <a:xfrm>
            <a:off x="511999" y="1843200"/>
            <a:ext cx="11842559" cy="5158514"/>
          </a:xfrm>
          <a:prstGeom prst="rect">
            <a:avLst/>
          </a:prstGeom>
        </p:spPr>
        <p:txBody>
          <a:bodyPr vert="horz" lIns="0" tIns="0" rIns="0" bIns="0" rtlCol="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4600132" y="8986494"/>
            <a:ext cx="1300572" cy="519289"/>
          </a:xfrm>
          <a:prstGeom prst="rect">
            <a:avLst/>
          </a:prstGeom>
        </p:spPr>
        <p:txBody>
          <a:bodyPr vert="horz" lIns="0" tIns="0" rIns="0" bIns="0" rtlCol="0" anchor="t" anchorCtr="0"/>
          <a:lstStyle>
            <a:lvl1pPr algn="r">
              <a:defRPr sz="1422">
                <a:solidFill>
                  <a:schemeClr val="tx1"/>
                </a:solidFill>
                <a:latin typeface="+mj-lt"/>
                <a:cs typeface="Verdana"/>
              </a:defRPr>
            </a:lvl1pPr>
          </a:lstStyle>
          <a:p>
            <a:fld id="{1D8BD707-D9CF-40AE-B4C6-C98DA3205C09}" type="datetimeFigureOut">
              <a:rPr lang="en-US" smtClean="0"/>
              <a:t>1/11/2022</a:t>
            </a:fld>
            <a:endParaRPr lang="en-US"/>
          </a:p>
        </p:txBody>
      </p:sp>
      <p:sp>
        <p:nvSpPr>
          <p:cNvPr id="5" name="Tijdelijke aanduiding voor voettekst 4"/>
          <p:cNvSpPr>
            <a:spLocks noGrp="1"/>
          </p:cNvSpPr>
          <p:nvPr>
            <p:ph type="ftr" sz="quarter" idx="3"/>
          </p:nvPr>
        </p:nvSpPr>
        <p:spPr>
          <a:xfrm>
            <a:off x="6894340" y="8986494"/>
            <a:ext cx="4761060" cy="519289"/>
          </a:xfrm>
          <a:prstGeom prst="rect">
            <a:avLst/>
          </a:prstGeom>
        </p:spPr>
        <p:txBody>
          <a:bodyPr vert="horz" lIns="0" tIns="0" rIns="0" bIns="0" rtlCol="0" anchor="t" anchorCtr="0"/>
          <a:lstStyle>
            <a:lvl1pPr algn="r">
              <a:defRPr sz="1422">
                <a:solidFill>
                  <a:schemeClr val="tx1"/>
                </a:solidFill>
                <a:latin typeface="+mn-lt"/>
                <a:cs typeface="Verdana"/>
              </a:defRPr>
            </a:lvl1pPr>
          </a:lstStyle>
          <a:p>
            <a:endParaRPr lang="nl-NL"/>
          </a:p>
        </p:txBody>
      </p:sp>
      <p:sp>
        <p:nvSpPr>
          <p:cNvPr id="6" name="Tijdelijke aanduiding voor dianummer 5"/>
          <p:cNvSpPr>
            <a:spLocks noGrp="1"/>
          </p:cNvSpPr>
          <p:nvPr>
            <p:ph type="sldNum" sz="quarter" idx="4"/>
          </p:nvPr>
        </p:nvSpPr>
        <p:spPr>
          <a:xfrm>
            <a:off x="11827401" y="8986168"/>
            <a:ext cx="527157" cy="519289"/>
          </a:xfrm>
          <a:prstGeom prst="rect">
            <a:avLst/>
          </a:prstGeom>
        </p:spPr>
        <p:txBody>
          <a:bodyPr vert="horz" lIns="0" tIns="0" rIns="0" bIns="0" rtlCol="0" anchor="t" anchorCtr="0"/>
          <a:lstStyle>
            <a:lvl1pPr algn="r">
              <a:defRPr sz="1422">
                <a:solidFill>
                  <a:schemeClr val="tx1"/>
                </a:solidFill>
                <a:latin typeface="+mn-lt"/>
                <a:cs typeface="Verdana"/>
              </a:defRPr>
            </a:lvl1pPr>
          </a:lstStyle>
          <a:p>
            <a:fld id="{B6F15528-21DE-4FAA-801E-634DDDAF4B2B}" type="slidenum">
              <a:rPr lang="nl-NL" smtClean="0"/>
              <a:t>‹nr.›</a:t>
            </a:fld>
            <a:endParaRPr lang="nl-NL"/>
          </a:p>
        </p:txBody>
      </p:sp>
      <p:pic>
        <p:nvPicPr>
          <p:cNvPr id="7" name="Afbeelding 6" descr="LOGO UM_MUMC+PP.jp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11999" y="8721919"/>
            <a:ext cx="6095610" cy="859877"/>
          </a:xfrm>
          <a:prstGeom prst="rect">
            <a:avLst/>
          </a:prstGeom>
        </p:spPr>
      </p:pic>
      <p:pic>
        <p:nvPicPr>
          <p:cNvPr id="8" name="Picture 2" descr="LINK"/>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6722339" y="8659456"/>
            <a:ext cx="1220658" cy="84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76425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63" r:id="rId13"/>
    <p:sldLayoutId id="2147483664" r:id="rId14"/>
    <p:sldLayoutId id="2147483692" r:id="rId15"/>
  </p:sldLayoutIdLst>
  <p:txStyles>
    <p:titleStyle>
      <a:lvl1pPr algn="l" defTabSz="650230" rtl="0" eaLnBrk="1" latinLnBrk="0" hangingPunct="1">
        <a:spcBef>
          <a:spcPct val="0"/>
        </a:spcBef>
        <a:buNone/>
        <a:defRPr sz="5120" b="1" kern="1200">
          <a:solidFill>
            <a:schemeClr val="tx2"/>
          </a:solidFill>
          <a:latin typeface="+mj-lt"/>
          <a:ea typeface="+mj-ea"/>
          <a:cs typeface="Verdana"/>
        </a:defRPr>
      </a:lvl1pPr>
    </p:titleStyle>
    <p:bodyStyle>
      <a:lvl1pPr marL="487672" indent="-487672" algn="l" defTabSz="650230" rtl="0" eaLnBrk="1" latinLnBrk="0" hangingPunct="1">
        <a:spcBef>
          <a:spcPts val="0"/>
        </a:spcBef>
        <a:buFont typeface="Arial"/>
        <a:buChar char="•"/>
        <a:defRPr sz="5120" kern="1200">
          <a:solidFill>
            <a:schemeClr val="tx1"/>
          </a:solidFill>
          <a:latin typeface="+mj-lt"/>
          <a:ea typeface="+mn-ea"/>
          <a:cs typeface="Verdana"/>
        </a:defRPr>
      </a:lvl1pPr>
      <a:lvl2pPr marL="1020500" indent="-510250" algn="l" defTabSz="650230" rtl="0" eaLnBrk="1" latinLnBrk="0" hangingPunct="1">
        <a:spcBef>
          <a:spcPts val="0"/>
        </a:spcBef>
        <a:buFont typeface="Lucida Grande"/>
        <a:buChar char="-"/>
        <a:defRPr sz="4551" kern="1200">
          <a:solidFill>
            <a:schemeClr val="tx1"/>
          </a:solidFill>
          <a:latin typeface="+mj-lt"/>
          <a:ea typeface="+mn-ea"/>
          <a:cs typeface="Verdana"/>
        </a:defRPr>
      </a:lvl2pPr>
      <a:lvl3pPr marL="1526234" indent="-507993" algn="l" defTabSz="650230" rtl="0" eaLnBrk="1" latinLnBrk="0" hangingPunct="1">
        <a:spcBef>
          <a:spcPts val="0"/>
        </a:spcBef>
        <a:buFont typeface="Lucida Grande"/>
        <a:buChar char="-"/>
        <a:defRPr sz="3982" kern="1200">
          <a:solidFill>
            <a:schemeClr val="tx1"/>
          </a:solidFill>
          <a:latin typeface="+mj-lt"/>
          <a:ea typeface="+mn-ea"/>
          <a:cs typeface="Verdana"/>
        </a:defRPr>
      </a:lvl3pPr>
      <a:lvl4pPr marL="2034227" indent="-505734" algn="l" defTabSz="650230" rtl="0" eaLnBrk="1" latinLnBrk="0" hangingPunct="1">
        <a:spcBef>
          <a:spcPts val="0"/>
        </a:spcBef>
        <a:buFont typeface="Lucida Grande"/>
        <a:buChar char="-"/>
        <a:defRPr sz="3413" kern="1200">
          <a:solidFill>
            <a:schemeClr val="tx1"/>
          </a:solidFill>
          <a:latin typeface="+mj-lt"/>
          <a:ea typeface="+mn-ea"/>
          <a:cs typeface="Verdana"/>
        </a:defRPr>
      </a:lvl4pPr>
      <a:lvl5pPr marL="2551249" indent="-512508" algn="l" defTabSz="650230" rtl="0" eaLnBrk="1" latinLnBrk="0" hangingPunct="1">
        <a:spcBef>
          <a:spcPts val="0"/>
        </a:spcBef>
        <a:buFont typeface="Lucida Grande"/>
        <a:buChar char="-"/>
        <a:defRPr sz="3413" kern="1200">
          <a:solidFill>
            <a:schemeClr val="tx1"/>
          </a:solidFill>
          <a:latin typeface="+mj-lt"/>
          <a:ea typeface="+mn-ea"/>
          <a:cs typeface="Verdana"/>
        </a:defRPr>
      </a:lvl5pPr>
      <a:lvl6pPr marL="3576264" indent="-325115" algn="l" defTabSz="650230" rtl="0" eaLnBrk="1" latinLnBrk="0" hangingPunct="1">
        <a:spcBef>
          <a:spcPct val="20000"/>
        </a:spcBef>
        <a:buFont typeface="Arial"/>
        <a:buChar char="•"/>
        <a:defRPr sz="2844" kern="1200">
          <a:solidFill>
            <a:schemeClr val="tx1"/>
          </a:solidFill>
          <a:latin typeface="+mn-lt"/>
          <a:ea typeface="+mn-ea"/>
          <a:cs typeface="+mn-cs"/>
        </a:defRPr>
      </a:lvl6pPr>
      <a:lvl7pPr marL="4226494" indent="-325115" algn="l" defTabSz="650230" rtl="0" eaLnBrk="1" latinLnBrk="0" hangingPunct="1">
        <a:spcBef>
          <a:spcPct val="20000"/>
        </a:spcBef>
        <a:buFont typeface="Arial"/>
        <a:buChar char="•"/>
        <a:defRPr sz="2844" kern="1200">
          <a:solidFill>
            <a:schemeClr val="tx1"/>
          </a:solidFill>
          <a:latin typeface="+mn-lt"/>
          <a:ea typeface="+mn-ea"/>
          <a:cs typeface="+mn-cs"/>
        </a:defRPr>
      </a:lvl7pPr>
      <a:lvl8pPr marL="4876724" indent="-325115" algn="l" defTabSz="650230" rtl="0" eaLnBrk="1" latinLnBrk="0" hangingPunct="1">
        <a:spcBef>
          <a:spcPct val="20000"/>
        </a:spcBef>
        <a:buFont typeface="Arial"/>
        <a:buChar char="•"/>
        <a:defRPr sz="2844" kern="1200">
          <a:solidFill>
            <a:schemeClr val="tx1"/>
          </a:solidFill>
          <a:latin typeface="+mn-lt"/>
          <a:ea typeface="+mn-ea"/>
          <a:cs typeface="+mn-cs"/>
        </a:defRPr>
      </a:lvl8pPr>
      <a:lvl9pPr marL="5526954" indent="-325115" algn="l" defTabSz="650230" rtl="0" eaLnBrk="1" latinLnBrk="0" hangingPunct="1">
        <a:spcBef>
          <a:spcPct val="20000"/>
        </a:spcBef>
        <a:buFont typeface="Arial"/>
        <a:buChar char="•"/>
        <a:defRPr sz="2844" kern="1200">
          <a:solidFill>
            <a:schemeClr val="tx1"/>
          </a:solidFill>
          <a:latin typeface="+mn-lt"/>
          <a:ea typeface="+mn-ea"/>
          <a:cs typeface="+mn-cs"/>
        </a:defRPr>
      </a:lvl9pPr>
    </p:bodyStyle>
    <p:otherStyle>
      <a:defPPr>
        <a:defRPr lang="nl-NL"/>
      </a:defPPr>
      <a:lvl1pPr marL="0" algn="l" defTabSz="650230" rtl="0" eaLnBrk="1" latinLnBrk="0" hangingPunct="1">
        <a:defRPr sz="2560" kern="1200">
          <a:solidFill>
            <a:schemeClr val="tx1"/>
          </a:solidFill>
          <a:latin typeface="+mn-lt"/>
          <a:ea typeface="+mn-ea"/>
          <a:cs typeface="+mn-cs"/>
        </a:defRPr>
      </a:lvl1pPr>
      <a:lvl2pPr marL="650230" algn="l" defTabSz="650230" rtl="0" eaLnBrk="1" latinLnBrk="0" hangingPunct="1">
        <a:defRPr sz="2560" kern="1200">
          <a:solidFill>
            <a:schemeClr val="tx1"/>
          </a:solidFill>
          <a:latin typeface="+mn-lt"/>
          <a:ea typeface="+mn-ea"/>
          <a:cs typeface="+mn-cs"/>
        </a:defRPr>
      </a:lvl2pPr>
      <a:lvl3pPr marL="1300460" algn="l" defTabSz="650230" rtl="0" eaLnBrk="1" latinLnBrk="0" hangingPunct="1">
        <a:defRPr sz="2560" kern="1200">
          <a:solidFill>
            <a:schemeClr val="tx1"/>
          </a:solidFill>
          <a:latin typeface="+mn-lt"/>
          <a:ea typeface="+mn-ea"/>
          <a:cs typeface="+mn-cs"/>
        </a:defRPr>
      </a:lvl3pPr>
      <a:lvl4pPr marL="1950690" algn="l" defTabSz="650230" rtl="0" eaLnBrk="1" latinLnBrk="0" hangingPunct="1">
        <a:defRPr sz="2560" kern="1200">
          <a:solidFill>
            <a:schemeClr val="tx1"/>
          </a:solidFill>
          <a:latin typeface="+mn-lt"/>
          <a:ea typeface="+mn-ea"/>
          <a:cs typeface="+mn-cs"/>
        </a:defRPr>
      </a:lvl4pPr>
      <a:lvl5pPr marL="2600919" algn="l" defTabSz="650230" rtl="0" eaLnBrk="1" latinLnBrk="0" hangingPunct="1">
        <a:defRPr sz="2560" kern="1200">
          <a:solidFill>
            <a:schemeClr val="tx1"/>
          </a:solidFill>
          <a:latin typeface="+mn-lt"/>
          <a:ea typeface="+mn-ea"/>
          <a:cs typeface="+mn-cs"/>
        </a:defRPr>
      </a:lvl5pPr>
      <a:lvl6pPr marL="3251149" algn="l" defTabSz="650230" rtl="0" eaLnBrk="1" latinLnBrk="0" hangingPunct="1">
        <a:defRPr sz="2560" kern="1200">
          <a:solidFill>
            <a:schemeClr val="tx1"/>
          </a:solidFill>
          <a:latin typeface="+mn-lt"/>
          <a:ea typeface="+mn-ea"/>
          <a:cs typeface="+mn-cs"/>
        </a:defRPr>
      </a:lvl6pPr>
      <a:lvl7pPr marL="3901379" algn="l" defTabSz="650230" rtl="0" eaLnBrk="1" latinLnBrk="0" hangingPunct="1">
        <a:defRPr sz="2560" kern="1200">
          <a:solidFill>
            <a:schemeClr val="tx1"/>
          </a:solidFill>
          <a:latin typeface="+mn-lt"/>
          <a:ea typeface="+mn-ea"/>
          <a:cs typeface="+mn-cs"/>
        </a:defRPr>
      </a:lvl7pPr>
      <a:lvl8pPr marL="4551609" algn="l" defTabSz="650230" rtl="0" eaLnBrk="1" latinLnBrk="0" hangingPunct="1">
        <a:defRPr sz="2560" kern="1200">
          <a:solidFill>
            <a:schemeClr val="tx1"/>
          </a:solidFill>
          <a:latin typeface="+mn-lt"/>
          <a:ea typeface="+mn-ea"/>
          <a:cs typeface="+mn-cs"/>
        </a:defRPr>
      </a:lvl8pPr>
      <a:lvl9pPr marL="5201839" algn="l" defTabSz="65023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hyperlink" Target="https://www.verenso.nl/richtlijnen-en-praktijkvoering/richtlijnendatabase/urineweginfecties" TargetMode="Externa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hyperlink" Target="mailto:link@nazl.nl" TargetMode="Externa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hyperlink" Target="mailto:link@nazl.nl"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482600" y="533400"/>
            <a:ext cx="11789391" cy="3416320"/>
          </a:xfrm>
          <a:prstGeom prst="rect">
            <a:avLst/>
          </a:prstGeom>
        </p:spPr>
        <p:txBody>
          <a:bodyPr vert="horz" wrap="square" lIns="0" tIns="0" rIns="0" bIns="0" rtlCol="0">
            <a:spAutoFit/>
          </a:bodyPr>
          <a:lstStyle/>
          <a:p>
            <a:pPr marL="12700" algn="ctr"/>
            <a:r>
              <a:rPr lang="nl-NL" sz="5400" dirty="0" smtClean="0"/>
              <a:t>FTO</a:t>
            </a:r>
            <a:br>
              <a:rPr lang="nl-NL" sz="5400" dirty="0" smtClean="0"/>
            </a:br>
            <a:r>
              <a:rPr lang="nl-NL" sz="5400" dirty="0" err="1" smtClean="0"/>
              <a:t>UWIs</a:t>
            </a:r>
            <a:r>
              <a:rPr lang="nl-NL" sz="5400" dirty="0" smtClean="0"/>
              <a:t> in de eerste lijn</a:t>
            </a:r>
            <a:r>
              <a:rPr lang="nl-NL" sz="5400" dirty="0"/>
              <a:t/>
            </a:r>
            <a:br>
              <a:rPr lang="nl-NL" sz="5400" dirty="0"/>
            </a:br>
            <a:r>
              <a:rPr lang="nl-NL" sz="5400" kern="1200" dirty="0" smtClean="0">
                <a:solidFill>
                  <a:srgbClr val="CD0233"/>
                </a:solidFill>
                <a:latin typeface="Arial"/>
                <a:cs typeface="Arial"/>
              </a:rPr>
              <a:t/>
            </a:r>
            <a:br>
              <a:rPr lang="nl-NL" sz="5400" kern="1200" dirty="0" smtClean="0">
                <a:solidFill>
                  <a:srgbClr val="CD0233"/>
                </a:solidFill>
                <a:latin typeface="Arial"/>
                <a:cs typeface="Arial"/>
              </a:rPr>
            </a:br>
            <a:r>
              <a:rPr lang="nl-NL" sz="3200" b="0" kern="1200" dirty="0" smtClean="0">
                <a:solidFill>
                  <a:srgbClr val="CD0233"/>
                </a:solidFill>
                <a:latin typeface="Arial"/>
                <a:cs typeface="Arial"/>
              </a:rPr>
              <a:t/>
            </a:r>
            <a:br>
              <a:rPr lang="nl-NL" sz="3200" b="0" kern="1200" dirty="0" smtClean="0">
                <a:solidFill>
                  <a:srgbClr val="CD0233"/>
                </a:solidFill>
                <a:latin typeface="Arial"/>
                <a:cs typeface="Arial"/>
              </a:rPr>
            </a:br>
            <a:endParaRPr sz="2800" b="0" kern="1200" dirty="0">
              <a:solidFill>
                <a:srgbClr val="0C618C"/>
              </a:solidFill>
              <a:latin typeface="Arial"/>
              <a:cs typeface="Arial"/>
            </a:endParaRPr>
          </a:p>
        </p:txBody>
      </p:sp>
      <p:sp>
        <p:nvSpPr>
          <p:cNvPr id="5" name="Subtitle 4"/>
          <p:cNvSpPr>
            <a:spLocks noGrp="1"/>
          </p:cNvSpPr>
          <p:nvPr>
            <p:ph type="subTitle" idx="1"/>
          </p:nvPr>
        </p:nvSpPr>
        <p:spPr>
          <a:xfrm>
            <a:off x="939800" y="6998172"/>
            <a:ext cx="7826990" cy="2492587"/>
          </a:xfrm>
        </p:spPr>
        <p:txBody>
          <a:bodyPr/>
          <a:lstStyle/>
          <a:p>
            <a:r>
              <a:rPr lang="nl-NL" dirty="0" smtClean="0"/>
              <a:t>Vul hier uw naam in</a:t>
            </a:r>
            <a:endParaRPr lang="nl-NL" dirty="0"/>
          </a:p>
        </p:txBody>
      </p:sp>
      <p:pic>
        <p:nvPicPr>
          <p:cNvPr id="4" name="Picture 3"/>
          <p:cNvPicPr>
            <a:picLocks noChangeAspect="1"/>
          </p:cNvPicPr>
          <p:nvPr/>
        </p:nvPicPr>
        <p:blipFill>
          <a:blip r:embed="rId2"/>
          <a:stretch>
            <a:fillRect/>
          </a:stretch>
        </p:blipFill>
        <p:spPr>
          <a:xfrm>
            <a:off x="3302000" y="2241560"/>
            <a:ext cx="6438900" cy="429474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Vragen over </a:t>
            </a:r>
            <a:r>
              <a:rPr lang="nl-NL" dirty="0" err="1" smtClean="0"/>
              <a:t>UWIs</a:t>
            </a:r>
            <a:r>
              <a:rPr lang="nl-NL" dirty="0" smtClean="0"/>
              <a:t> op de HAP?</a:t>
            </a:r>
            <a:endParaRPr lang="nl-NL" dirty="0"/>
          </a:p>
        </p:txBody>
      </p:sp>
      <p:pic>
        <p:nvPicPr>
          <p:cNvPr id="4" name="Content Placeholder 3"/>
          <p:cNvPicPr>
            <a:picLocks noGrp="1" noChangeAspect="1"/>
          </p:cNvPicPr>
          <p:nvPr>
            <p:ph idx="1"/>
          </p:nvPr>
        </p:nvPicPr>
        <p:blipFill>
          <a:blip r:embed="rId2"/>
          <a:stretch>
            <a:fillRect/>
          </a:stretch>
        </p:blipFill>
        <p:spPr>
          <a:xfrm>
            <a:off x="3128169" y="2246313"/>
            <a:ext cx="6610350" cy="4352925"/>
          </a:xfrm>
          <a:prstGeom prst="rect">
            <a:avLst/>
          </a:prstGeom>
        </p:spPr>
      </p:pic>
    </p:spTree>
    <p:extLst>
      <p:ext uri="{BB962C8B-B14F-4D97-AF65-F5344CB8AC3E}">
        <p14:creationId xmlns:p14="http://schemas.microsoft.com/office/powerpoint/2010/main" val="42256942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1999" y="589170"/>
            <a:ext cx="11842559" cy="2794611"/>
          </a:xfrm>
          <a:prstGeom prst="rect">
            <a:avLst/>
          </a:prstGeom>
        </p:spPr>
        <p:txBody>
          <a:bodyPr vert="horz" wrap="square" lIns="0" tIns="0" rIns="0" bIns="0" rtlCol="0">
            <a:spAutoFit/>
          </a:bodyPr>
          <a:lstStyle/>
          <a:p>
            <a:pPr marL="12700"/>
            <a:r>
              <a:rPr lang="nl-NL" dirty="0" smtClean="0"/>
              <a:t>Deel </a:t>
            </a:r>
            <a:r>
              <a:rPr lang="nl-NL" dirty="0"/>
              <a:t>2: </a:t>
            </a:r>
            <a:r>
              <a:rPr lang="nl-NL" dirty="0" err="1"/>
              <a:t>To</a:t>
            </a:r>
            <a:r>
              <a:rPr lang="nl-NL" dirty="0"/>
              <a:t> </a:t>
            </a:r>
            <a:r>
              <a:rPr lang="nl-NL" dirty="0" err="1"/>
              <a:t>treat</a:t>
            </a:r>
            <a:r>
              <a:rPr lang="nl-NL" dirty="0"/>
              <a:t> or </a:t>
            </a:r>
            <a:r>
              <a:rPr lang="nl-NL" dirty="0" err="1"/>
              <a:t>not</a:t>
            </a:r>
            <a:r>
              <a:rPr lang="nl-NL" dirty="0"/>
              <a:t> </a:t>
            </a:r>
            <a:r>
              <a:rPr lang="nl-NL" dirty="0" err="1"/>
              <a:t>to</a:t>
            </a:r>
            <a:r>
              <a:rPr lang="nl-NL" dirty="0"/>
              <a:t> </a:t>
            </a:r>
            <a:r>
              <a:rPr lang="nl-NL" dirty="0" err="1"/>
              <a:t>treat</a:t>
            </a:r>
            <a:r>
              <a:rPr lang="nl-NL" dirty="0"/>
              <a:t>?</a:t>
            </a:r>
            <a:br>
              <a:rPr lang="nl-NL" dirty="0"/>
            </a:br>
            <a:r>
              <a:rPr lang="nl-NL" dirty="0"/>
              <a:t/>
            </a:r>
            <a:br>
              <a:rPr lang="nl-NL" dirty="0"/>
            </a:br>
            <a:r>
              <a:rPr lang="nl-NL" dirty="0"/>
              <a:t> </a:t>
            </a:r>
            <a:r>
              <a:rPr lang="nl-NL" sz="3200" b="0" kern="1200" dirty="0" smtClean="0">
                <a:solidFill>
                  <a:srgbClr val="CD0233"/>
                </a:solidFill>
                <a:latin typeface="Arial"/>
                <a:cs typeface="Arial"/>
              </a:rPr>
              <a:t/>
            </a:r>
            <a:br>
              <a:rPr lang="nl-NL" sz="3200" b="0" kern="1200" dirty="0" smtClean="0">
                <a:solidFill>
                  <a:srgbClr val="CD0233"/>
                </a:solidFill>
                <a:latin typeface="Arial"/>
                <a:cs typeface="Arial"/>
              </a:rPr>
            </a:br>
            <a:endParaRPr sz="2800" b="0" kern="1200" dirty="0">
              <a:solidFill>
                <a:srgbClr val="0C618C"/>
              </a:solidFill>
              <a:latin typeface="Arial"/>
              <a:cs typeface="Arial"/>
            </a:endParaRPr>
          </a:p>
        </p:txBody>
      </p:sp>
      <p:sp>
        <p:nvSpPr>
          <p:cNvPr id="3" name="Content Placeholder 2"/>
          <p:cNvSpPr>
            <a:spLocks noGrp="1"/>
          </p:cNvSpPr>
          <p:nvPr>
            <p:ph idx="1"/>
          </p:nvPr>
        </p:nvSpPr>
        <p:spPr/>
        <p:txBody>
          <a:bodyPr/>
          <a:lstStyle/>
          <a:p>
            <a:r>
              <a:rPr lang="nl-NL" dirty="0" smtClean="0"/>
              <a:t>Verzorging met urinesticks on tour </a:t>
            </a:r>
          </a:p>
          <a:p>
            <a:pPr lvl="1"/>
            <a:r>
              <a:rPr lang="nl-NL" dirty="0" smtClean="0"/>
              <a:t>“De urine rook dus ik heb hem nagekeken”</a:t>
            </a:r>
          </a:p>
          <a:p>
            <a:pPr lvl="1"/>
            <a:r>
              <a:rPr lang="nl-NL" dirty="0" smtClean="0"/>
              <a:t>“De patiënt keek anders uit zijn ogen dus </a:t>
            </a:r>
            <a:r>
              <a:rPr lang="nl-NL" dirty="0"/>
              <a:t>ik heb </a:t>
            </a:r>
            <a:r>
              <a:rPr lang="nl-NL" dirty="0" smtClean="0"/>
              <a:t>de urine </a:t>
            </a:r>
            <a:r>
              <a:rPr lang="nl-NL" dirty="0" err="1" smtClean="0"/>
              <a:t>gestickt</a:t>
            </a:r>
            <a:r>
              <a:rPr lang="nl-NL" dirty="0" smtClean="0"/>
              <a:t>”</a:t>
            </a:r>
          </a:p>
          <a:p>
            <a:pPr lvl="1"/>
            <a:endParaRPr lang="nl-NL" dirty="0"/>
          </a:p>
          <a:p>
            <a:r>
              <a:rPr lang="nl-NL" dirty="0" smtClean="0"/>
              <a:t>Uitslag: nitriet+, </a:t>
            </a:r>
            <a:r>
              <a:rPr lang="nl-NL" dirty="0" err="1" smtClean="0"/>
              <a:t>leuko</a:t>
            </a:r>
            <a:r>
              <a:rPr lang="nl-NL" dirty="0" smtClean="0"/>
              <a:t>++, </a:t>
            </a:r>
            <a:r>
              <a:rPr lang="nl-NL" dirty="0" err="1" smtClean="0"/>
              <a:t>ery</a:t>
            </a:r>
            <a:r>
              <a:rPr lang="nl-NL" dirty="0" smtClean="0"/>
              <a:t>-</a:t>
            </a:r>
          </a:p>
          <a:p>
            <a:endParaRPr lang="nl-NL" dirty="0"/>
          </a:p>
          <a:p>
            <a:r>
              <a:rPr lang="nl-NL" dirty="0" smtClean="0"/>
              <a:t>En nu?</a:t>
            </a:r>
            <a:endParaRPr lang="nl-NL" dirty="0"/>
          </a:p>
          <a:p>
            <a:pPr marL="510250" lvl="1" indent="0">
              <a:buNone/>
            </a:pPr>
            <a:endParaRPr lang="nl-NL" dirty="0" smtClean="0"/>
          </a:p>
          <a:p>
            <a:pPr lvl="1"/>
            <a:endParaRPr lang="nl-NL" dirty="0" smtClean="0"/>
          </a:p>
        </p:txBody>
      </p:sp>
      <p:pic>
        <p:nvPicPr>
          <p:cNvPr id="1026" name="Picture 2" descr="Image result for urinestick verzorgen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8026400" y="6629400"/>
            <a:ext cx="4073525" cy="275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406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Citaten uit de agenda</a:t>
            </a:r>
            <a:endParaRPr lang="nl-NL" dirty="0"/>
          </a:p>
        </p:txBody>
      </p:sp>
      <p:sp>
        <p:nvSpPr>
          <p:cNvPr id="3" name="Content Placeholder 2"/>
          <p:cNvSpPr>
            <a:spLocks noGrp="1"/>
          </p:cNvSpPr>
          <p:nvPr>
            <p:ph idx="1"/>
          </p:nvPr>
        </p:nvSpPr>
        <p:spPr/>
        <p:txBody>
          <a:bodyPr/>
          <a:lstStyle/>
          <a:p>
            <a:r>
              <a:rPr lang="nl-NL" i="1" dirty="0" smtClean="0"/>
              <a:t>Zorg belt: </a:t>
            </a:r>
            <a:r>
              <a:rPr lang="nl-NL" i="1" dirty="0" err="1" smtClean="0"/>
              <a:t>pt</a:t>
            </a:r>
            <a:r>
              <a:rPr lang="nl-NL" i="1" dirty="0" smtClean="0"/>
              <a:t> (89 jaar) lijkt anders, vermoeden UWI. Urine gebracht, nitriet+, </a:t>
            </a:r>
            <a:r>
              <a:rPr lang="nl-NL" i="1" dirty="0" err="1" smtClean="0"/>
              <a:t>leuko</a:t>
            </a:r>
            <a:r>
              <a:rPr lang="nl-NL" i="1" dirty="0" smtClean="0"/>
              <a:t>++. Welke kuur?</a:t>
            </a:r>
          </a:p>
          <a:p>
            <a:endParaRPr lang="nl-NL" i="1" dirty="0"/>
          </a:p>
          <a:p>
            <a:r>
              <a:rPr lang="nl-NL" i="1" dirty="0" smtClean="0"/>
              <a:t>Pt (92 jaar) vermoedt weer UWI, voelt zich moe, altijd hierbij. Urine: nitriet+, </a:t>
            </a:r>
            <a:r>
              <a:rPr lang="nl-NL" i="1" dirty="0" err="1" smtClean="0"/>
              <a:t>leuko</a:t>
            </a:r>
            <a:r>
              <a:rPr lang="nl-NL" i="1" dirty="0" smtClean="0"/>
              <a:t>+, </a:t>
            </a:r>
            <a:r>
              <a:rPr lang="nl-NL" i="1" dirty="0" err="1" smtClean="0"/>
              <a:t>ery</a:t>
            </a:r>
            <a:r>
              <a:rPr lang="nl-NL" i="1" dirty="0" smtClean="0"/>
              <a:t>+. Kuur akkoord? Of visite?</a:t>
            </a:r>
            <a:endParaRPr lang="nl-NL" i="1" dirty="0"/>
          </a:p>
        </p:txBody>
      </p:sp>
    </p:spTree>
    <p:extLst>
      <p:ext uri="{BB962C8B-B14F-4D97-AF65-F5344CB8AC3E}">
        <p14:creationId xmlns:p14="http://schemas.microsoft.com/office/powerpoint/2010/main" val="411142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1999" y="589170"/>
            <a:ext cx="11842559" cy="2794611"/>
          </a:xfrm>
          <a:prstGeom prst="rect">
            <a:avLst/>
          </a:prstGeom>
        </p:spPr>
        <p:txBody>
          <a:bodyPr vert="horz" wrap="square" lIns="0" tIns="0" rIns="0" bIns="0" rtlCol="0">
            <a:spAutoFit/>
          </a:bodyPr>
          <a:lstStyle/>
          <a:p>
            <a:pPr marL="12700"/>
            <a:r>
              <a:rPr lang="nl-NL" dirty="0" smtClean="0"/>
              <a:t>Deel </a:t>
            </a:r>
            <a:r>
              <a:rPr lang="nl-NL" dirty="0"/>
              <a:t>2: </a:t>
            </a:r>
            <a:r>
              <a:rPr lang="nl-NL" dirty="0" err="1"/>
              <a:t>To</a:t>
            </a:r>
            <a:r>
              <a:rPr lang="nl-NL" dirty="0"/>
              <a:t> </a:t>
            </a:r>
            <a:r>
              <a:rPr lang="nl-NL" dirty="0" err="1"/>
              <a:t>treat</a:t>
            </a:r>
            <a:r>
              <a:rPr lang="nl-NL" dirty="0"/>
              <a:t> or </a:t>
            </a:r>
            <a:r>
              <a:rPr lang="nl-NL" dirty="0" err="1"/>
              <a:t>not</a:t>
            </a:r>
            <a:r>
              <a:rPr lang="nl-NL" dirty="0"/>
              <a:t> </a:t>
            </a:r>
            <a:r>
              <a:rPr lang="nl-NL" dirty="0" err="1"/>
              <a:t>to</a:t>
            </a:r>
            <a:r>
              <a:rPr lang="nl-NL" dirty="0"/>
              <a:t> </a:t>
            </a:r>
            <a:r>
              <a:rPr lang="nl-NL" dirty="0" err="1"/>
              <a:t>treat</a:t>
            </a:r>
            <a:r>
              <a:rPr lang="nl-NL" dirty="0"/>
              <a:t>?</a:t>
            </a:r>
            <a:br>
              <a:rPr lang="nl-NL" dirty="0"/>
            </a:br>
            <a:r>
              <a:rPr lang="nl-NL" dirty="0"/>
              <a:t/>
            </a:r>
            <a:br>
              <a:rPr lang="nl-NL" dirty="0"/>
            </a:br>
            <a:r>
              <a:rPr lang="nl-NL" dirty="0"/>
              <a:t> </a:t>
            </a:r>
            <a:r>
              <a:rPr lang="nl-NL" sz="3200" b="0" kern="1200" dirty="0" smtClean="0">
                <a:solidFill>
                  <a:srgbClr val="CD0233"/>
                </a:solidFill>
                <a:latin typeface="Arial"/>
                <a:cs typeface="Arial"/>
              </a:rPr>
              <a:t/>
            </a:r>
            <a:br>
              <a:rPr lang="nl-NL" sz="3200" b="0" kern="1200" dirty="0" smtClean="0">
                <a:solidFill>
                  <a:srgbClr val="CD0233"/>
                </a:solidFill>
                <a:latin typeface="Arial"/>
                <a:cs typeface="Arial"/>
              </a:rPr>
            </a:br>
            <a:endParaRPr sz="2800" b="0" kern="1200" dirty="0">
              <a:solidFill>
                <a:srgbClr val="0C618C"/>
              </a:solidFill>
              <a:latin typeface="Arial"/>
              <a:cs typeface="Arial"/>
            </a:endParaRPr>
          </a:p>
        </p:txBody>
      </p:sp>
      <p:sp>
        <p:nvSpPr>
          <p:cNvPr id="3" name="Content Placeholder 2"/>
          <p:cNvSpPr>
            <a:spLocks noGrp="1"/>
          </p:cNvSpPr>
          <p:nvPr>
            <p:ph idx="1"/>
          </p:nvPr>
        </p:nvSpPr>
        <p:spPr>
          <a:xfrm>
            <a:off x="511999" y="1843200"/>
            <a:ext cx="12391201" cy="5158514"/>
          </a:xfrm>
        </p:spPr>
        <p:txBody>
          <a:bodyPr/>
          <a:lstStyle/>
          <a:p>
            <a:r>
              <a:rPr lang="nl-NL" dirty="0" err="1" smtClean="0"/>
              <a:t>Verenso</a:t>
            </a:r>
            <a:r>
              <a:rPr lang="nl-NL" dirty="0" smtClean="0"/>
              <a:t> richtlijn</a:t>
            </a:r>
          </a:p>
          <a:p>
            <a:pPr lvl="1"/>
            <a:r>
              <a:rPr lang="nl-NL" dirty="0" smtClean="0"/>
              <a:t>60</a:t>
            </a:r>
            <a:r>
              <a:rPr lang="nl-NL" dirty="0"/>
              <a:t>% </a:t>
            </a:r>
            <a:r>
              <a:rPr lang="nl-NL" dirty="0" smtClean="0"/>
              <a:t>antibiotica bij verpleeghuisbewoners </a:t>
            </a:r>
            <a:r>
              <a:rPr lang="nl-NL" dirty="0" err="1" smtClean="0"/>
              <a:t>UWIs</a:t>
            </a:r>
            <a:endParaRPr lang="nl-NL" dirty="0" smtClean="0"/>
          </a:p>
          <a:p>
            <a:pPr lvl="1"/>
            <a:r>
              <a:rPr lang="nl-NL" dirty="0" smtClean="0"/>
              <a:t>Helft daarvan onnodig!</a:t>
            </a:r>
          </a:p>
          <a:p>
            <a:pPr lvl="1"/>
            <a:r>
              <a:rPr lang="nl-NL" dirty="0" smtClean="0"/>
              <a:t>50% heeft asymptomatische </a:t>
            </a:r>
            <a:r>
              <a:rPr lang="nl-NL" dirty="0" err="1" smtClean="0"/>
              <a:t>bacterieurie</a:t>
            </a:r>
            <a:endParaRPr lang="nl-NL" dirty="0" smtClean="0"/>
          </a:p>
          <a:p>
            <a:pPr lvl="1"/>
            <a:endParaRPr lang="nl-NL" dirty="0" smtClean="0"/>
          </a:p>
        </p:txBody>
      </p:sp>
      <p:pic>
        <p:nvPicPr>
          <p:cNvPr id="4" name="Picture 3"/>
          <p:cNvPicPr>
            <a:picLocks noChangeAspect="1"/>
          </p:cNvPicPr>
          <p:nvPr/>
        </p:nvPicPr>
        <p:blipFill rotWithShape="1">
          <a:blip r:embed="rId3"/>
          <a:srcRect b="6441"/>
          <a:stretch/>
        </p:blipFill>
        <p:spPr>
          <a:xfrm>
            <a:off x="8712200" y="5029200"/>
            <a:ext cx="3781425" cy="3962400"/>
          </a:xfrm>
          <a:prstGeom prst="rect">
            <a:avLst/>
          </a:prstGeom>
        </p:spPr>
      </p:pic>
    </p:spTree>
    <p:extLst>
      <p:ext uri="{BB962C8B-B14F-4D97-AF65-F5344CB8AC3E}">
        <p14:creationId xmlns:p14="http://schemas.microsoft.com/office/powerpoint/2010/main" val="27697765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1999" y="589170"/>
            <a:ext cx="11842559" cy="2794611"/>
          </a:xfrm>
          <a:prstGeom prst="rect">
            <a:avLst/>
          </a:prstGeom>
        </p:spPr>
        <p:txBody>
          <a:bodyPr vert="horz" wrap="square" lIns="0" tIns="0" rIns="0" bIns="0" rtlCol="0">
            <a:spAutoFit/>
          </a:bodyPr>
          <a:lstStyle/>
          <a:p>
            <a:pPr marL="12700"/>
            <a:r>
              <a:rPr lang="nl-NL" dirty="0" smtClean="0"/>
              <a:t>Deel </a:t>
            </a:r>
            <a:r>
              <a:rPr lang="nl-NL" dirty="0"/>
              <a:t>2: </a:t>
            </a:r>
            <a:r>
              <a:rPr lang="nl-NL" dirty="0" err="1"/>
              <a:t>To</a:t>
            </a:r>
            <a:r>
              <a:rPr lang="nl-NL" dirty="0"/>
              <a:t> </a:t>
            </a:r>
            <a:r>
              <a:rPr lang="nl-NL" dirty="0" err="1"/>
              <a:t>treat</a:t>
            </a:r>
            <a:r>
              <a:rPr lang="nl-NL" dirty="0"/>
              <a:t> or </a:t>
            </a:r>
            <a:r>
              <a:rPr lang="nl-NL" dirty="0" err="1"/>
              <a:t>not</a:t>
            </a:r>
            <a:r>
              <a:rPr lang="nl-NL" dirty="0"/>
              <a:t> </a:t>
            </a:r>
            <a:r>
              <a:rPr lang="nl-NL" dirty="0" err="1"/>
              <a:t>to</a:t>
            </a:r>
            <a:r>
              <a:rPr lang="nl-NL" dirty="0"/>
              <a:t> </a:t>
            </a:r>
            <a:r>
              <a:rPr lang="nl-NL" dirty="0" err="1"/>
              <a:t>treat</a:t>
            </a:r>
            <a:r>
              <a:rPr lang="nl-NL" dirty="0"/>
              <a:t>?</a:t>
            </a:r>
            <a:br>
              <a:rPr lang="nl-NL" dirty="0"/>
            </a:br>
            <a:r>
              <a:rPr lang="nl-NL" dirty="0"/>
              <a:t/>
            </a:r>
            <a:br>
              <a:rPr lang="nl-NL" dirty="0"/>
            </a:br>
            <a:r>
              <a:rPr lang="nl-NL" dirty="0"/>
              <a:t> </a:t>
            </a:r>
            <a:r>
              <a:rPr lang="nl-NL" sz="3200" b="0" kern="1200" dirty="0" smtClean="0">
                <a:solidFill>
                  <a:srgbClr val="CD0233"/>
                </a:solidFill>
                <a:latin typeface="Arial"/>
                <a:cs typeface="Arial"/>
              </a:rPr>
              <a:t/>
            </a:r>
            <a:br>
              <a:rPr lang="nl-NL" sz="3200" b="0" kern="1200" dirty="0" smtClean="0">
                <a:solidFill>
                  <a:srgbClr val="CD0233"/>
                </a:solidFill>
                <a:latin typeface="Arial"/>
                <a:cs typeface="Arial"/>
              </a:rPr>
            </a:br>
            <a:endParaRPr sz="2800" b="0" kern="1200" dirty="0">
              <a:solidFill>
                <a:srgbClr val="0C618C"/>
              </a:solidFill>
              <a:latin typeface="Arial"/>
              <a:cs typeface="Arial"/>
            </a:endParaRPr>
          </a:p>
        </p:txBody>
      </p:sp>
      <p:sp>
        <p:nvSpPr>
          <p:cNvPr id="3" name="Content Placeholder 2"/>
          <p:cNvSpPr>
            <a:spLocks noGrp="1"/>
          </p:cNvSpPr>
          <p:nvPr>
            <p:ph idx="1"/>
          </p:nvPr>
        </p:nvSpPr>
        <p:spPr>
          <a:xfrm>
            <a:off x="511999" y="1843200"/>
            <a:ext cx="12391201" cy="5158514"/>
          </a:xfrm>
        </p:spPr>
        <p:txBody>
          <a:bodyPr/>
          <a:lstStyle/>
          <a:p>
            <a:r>
              <a:rPr lang="nl-NL" dirty="0" smtClean="0"/>
              <a:t>Hoe zit dat dan met aspecifieke presentatie?</a:t>
            </a:r>
          </a:p>
          <a:p>
            <a:pPr lvl="1"/>
            <a:r>
              <a:rPr lang="nl-NL" dirty="0" err="1" smtClean="0"/>
              <a:t>Ducharme</a:t>
            </a:r>
            <a:r>
              <a:rPr lang="nl-NL" dirty="0" smtClean="0"/>
              <a:t> et al 2007</a:t>
            </a:r>
          </a:p>
          <a:p>
            <a:pPr lvl="2"/>
            <a:r>
              <a:rPr lang="nl-NL" dirty="0" smtClean="0"/>
              <a:t>200 </a:t>
            </a:r>
            <a:r>
              <a:rPr lang="nl-NL" dirty="0" err="1" smtClean="0"/>
              <a:t>pt</a:t>
            </a:r>
            <a:r>
              <a:rPr lang="nl-NL" dirty="0" smtClean="0"/>
              <a:t> met delier op SEH, nauwelijks meer positieve kweken</a:t>
            </a:r>
          </a:p>
          <a:p>
            <a:pPr lvl="1"/>
            <a:endParaRPr lang="nl-NL" dirty="0" smtClean="0"/>
          </a:p>
        </p:txBody>
      </p:sp>
      <p:pic>
        <p:nvPicPr>
          <p:cNvPr id="4" name="Picture 3"/>
          <p:cNvPicPr>
            <a:picLocks noChangeAspect="1"/>
          </p:cNvPicPr>
          <p:nvPr/>
        </p:nvPicPr>
        <p:blipFill>
          <a:blip r:embed="rId2"/>
          <a:stretch>
            <a:fillRect/>
          </a:stretch>
        </p:blipFill>
        <p:spPr>
          <a:xfrm>
            <a:off x="4521200" y="4419600"/>
            <a:ext cx="7086600" cy="3708654"/>
          </a:xfrm>
          <a:prstGeom prst="rect">
            <a:avLst/>
          </a:prstGeom>
        </p:spPr>
      </p:pic>
    </p:spTree>
    <p:extLst>
      <p:ext uri="{BB962C8B-B14F-4D97-AF65-F5344CB8AC3E}">
        <p14:creationId xmlns:p14="http://schemas.microsoft.com/office/powerpoint/2010/main" val="161415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1999" y="589170"/>
            <a:ext cx="11842559" cy="2794611"/>
          </a:xfrm>
          <a:prstGeom prst="rect">
            <a:avLst/>
          </a:prstGeom>
        </p:spPr>
        <p:txBody>
          <a:bodyPr vert="horz" wrap="square" lIns="0" tIns="0" rIns="0" bIns="0" rtlCol="0">
            <a:spAutoFit/>
          </a:bodyPr>
          <a:lstStyle/>
          <a:p>
            <a:pPr marL="12700"/>
            <a:r>
              <a:rPr lang="nl-NL" dirty="0" smtClean="0"/>
              <a:t>Deel </a:t>
            </a:r>
            <a:r>
              <a:rPr lang="nl-NL" dirty="0"/>
              <a:t>2: </a:t>
            </a:r>
            <a:r>
              <a:rPr lang="nl-NL" dirty="0" err="1"/>
              <a:t>To</a:t>
            </a:r>
            <a:r>
              <a:rPr lang="nl-NL" dirty="0"/>
              <a:t> </a:t>
            </a:r>
            <a:r>
              <a:rPr lang="nl-NL" dirty="0" err="1"/>
              <a:t>treat</a:t>
            </a:r>
            <a:r>
              <a:rPr lang="nl-NL" dirty="0"/>
              <a:t> or </a:t>
            </a:r>
            <a:r>
              <a:rPr lang="nl-NL" dirty="0" err="1"/>
              <a:t>not</a:t>
            </a:r>
            <a:r>
              <a:rPr lang="nl-NL" dirty="0"/>
              <a:t> </a:t>
            </a:r>
            <a:r>
              <a:rPr lang="nl-NL" dirty="0" err="1"/>
              <a:t>to</a:t>
            </a:r>
            <a:r>
              <a:rPr lang="nl-NL" dirty="0"/>
              <a:t> </a:t>
            </a:r>
            <a:r>
              <a:rPr lang="nl-NL" dirty="0" err="1"/>
              <a:t>treat</a:t>
            </a:r>
            <a:r>
              <a:rPr lang="nl-NL" dirty="0"/>
              <a:t>?</a:t>
            </a:r>
            <a:br>
              <a:rPr lang="nl-NL" dirty="0"/>
            </a:br>
            <a:r>
              <a:rPr lang="nl-NL" dirty="0"/>
              <a:t/>
            </a:r>
            <a:br>
              <a:rPr lang="nl-NL" dirty="0"/>
            </a:br>
            <a:r>
              <a:rPr lang="nl-NL" dirty="0"/>
              <a:t> </a:t>
            </a:r>
            <a:r>
              <a:rPr lang="nl-NL" sz="3200" b="0" kern="1200" dirty="0" smtClean="0">
                <a:solidFill>
                  <a:srgbClr val="CD0233"/>
                </a:solidFill>
                <a:latin typeface="Arial"/>
                <a:cs typeface="Arial"/>
              </a:rPr>
              <a:t/>
            </a:r>
            <a:br>
              <a:rPr lang="nl-NL" sz="3200" b="0" kern="1200" dirty="0" smtClean="0">
                <a:solidFill>
                  <a:srgbClr val="CD0233"/>
                </a:solidFill>
                <a:latin typeface="Arial"/>
                <a:cs typeface="Arial"/>
              </a:rPr>
            </a:br>
            <a:endParaRPr sz="2800" b="0" kern="1200" dirty="0">
              <a:solidFill>
                <a:srgbClr val="0C618C"/>
              </a:solidFill>
              <a:latin typeface="Arial"/>
              <a:cs typeface="Arial"/>
            </a:endParaRPr>
          </a:p>
        </p:txBody>
      </p:sp>
      <p:sp>
        <p:nvSpPr>
          <p:cNvPr id="3" name="Content Placeholder 2"/>
          <p:cNvSpPr>
            <a:spLocks noGrp="1"/>
          </p:cNvSpPr>
          <p:nvPr>
            <p:ph idx="1"/>
          </p:nvPr>
        </p:nvSpPr>
        <p:spPr/>
        <p:txBody>
          <a:bodyPr/>
          <a:lstStyle/>
          <a:p>
            <a:r>
              <a:rPr lang="nl-NL" dirty="0" err="1" smtClean="0"/>
              <a:t>Verenso</a:t>
            </a:r>
            <a:r>
              <a:rPr lang="nl-NL" dirty="0" smtClean="0"/>
              <a:t> richtlijn</a:t>
            </a:r>
          </a:p>
          <a:p>
            <a:pPr lvl="1"/>
            <a:r>
              <a:rPr lang="nl-NL" dirty="0" smtClean="0"/>
              <a:t>Dus noodzaak hogere drempel urine co en hogere drempel behandelen</a:t>
            </a:r>
          </a:p>
          <a:p>
            <a:pPr lvl="1"/>
            <a:endParaRPr lang="nl-NL" dirty="0" smtClean="0"/>
          </a:p>
          <a:p>
            <a:pPr lvl="1"/>
            <a:r>
              <a:rPr lang="nl-NL" dirty="0" smtClean="0"/>
              <a:t>Bij katheter alleen controle bij koorts/rillingen/ziek zijn</a:t>
            </a:r>
          </a:p>
          <a:p>
            <a:pPr lvl="1"/>
            <a:r>
              <a:rPr lang="nl-NL" dirty="0" smtClean="0"/>
              <a:t>Bij anderen alleen bij duidelijke NIEUWE mictieklachten</a:t>
            </a:r>
          </a:p>
          <a:p>
            <a:pPr lvl="1"/>
            <a:endParaRPr lang="nl-NL" dirty="0" smtClean="0"/>
          </a:p>
        </p:txBody>
      </p:sp>
      <p:pic>
        <p:nvPicPr>
          <p:cNvPr id="4" name="Picture 3"/>
          <p:cNvPicPr>
            <a:picLocks noChangeAspect="1"/>
          </p:cNvPicPr>
          <p:nvPr/>
        </p:nvPicPr>
        <p:blipFill>
          <a:blip r:embed="rId3"/>
          <a:stretch>
            <a:fillRect/>
          </a:stretch>
        </p:blipFill>
        <p:spPr>
          <a:xfrm>
            <a:off x="8483600" y="6867043"/>
            <a:ext cx="4168707" cy="2777401"/>
          </a:xfrm>
          <a:prstGeom prst="rect">
            <a:avLst/>
          </a:prstGeom>
        </p:spPr>
      </p:pic>
    </p:spTree>
    <p:extLst>
      <p:ext uri="{BB962C8B-B14F-4D97-AF65-F5344CB8AC3E}">
        <p14:creationId xmlns:p14="http://schemas.microsoft.com/office/powerpoint/2010/main" val="4418174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1999" y="589170"/>
            <a:ext cx="11842559" cy="2794611"/>
          </a:xfrm>
          <a:prstGeom prst="rect">
            <a:avLst/>
          </a:prstGeom>
        </p:spPr>
        <p:txBody>
          <a:bodyPr vert="horz" wrap="square" lIns="0" tIns="0" rIns="0" bIns="0" rtlCol="0">
            <a:spAutoFit/>
          </a:bodyPr>
          <a:lstStyle/>
          <a:p>
            <a:pPr marL="12700"/>
            <a:r>
              <a:rPr lang="nl-NL" dirty="0" smtClean="0"/>
              <a:t>Deel </a:t>
            </a:r>
            <a:r>
              <a:rPr lang="nl-NL" dirty="0"/>
              <a:t>2: </a:t>
            </a:r>
            <a:r>
              <a:rPr lang="nl-NL" dirty="0" err="1"/>
              <a:t>To</a:t>
            </a:r>
            <a:r>
              <a:rPr lang="nl-NL" dirty="0"/>
              <a:t> </a:t>
            </a:r>
            <a:r>
              <a:rPr lang="nl-NL" dirty="0" err="1"/>
              <a:t>treat</a:t>
            </a:r>
            <a:r>
              <a:rPr lang="nl-NL" dirty="0"/>
              <a:t> or </a:t>
            </a:r>
            <a:r>
              <a:rPr lang="nl-NL" dirty="0" err="1"/>
              <a:t>not</a:t>
            </a:r>
            <a:r>
              <a:rPr lang="nl-NL" dirty="0"/>
              <a:t> </a:t>
            </a:r>
            <a:r>
              <a:rPr lang="nl-NL" dirty="0" err="1"/>
              <a:t>to</a:t>
            </a:r>
            <a:r>
              <a:rPr lang="nl-NL" dirty="0"/>
              <a:t> </a:t>
            </a:r>
            <a:r>
              <a:rPr lang="nl-NL" dirty="0" err="1"/>
              <a:t>treat</a:t>
            </a:r>
            <a:r>
              <a:rPr lang="nl-NL" dirty="0"/>
              <a:t>?</a:t>
            </a:r>
            <a:br>
              <a:rPr lang="nl-NL" dirty="0"/>
            </a:br>
            <a:r>
              <a:rPr lang="nl-NL" dirty="0"/>
              <a:t/>
            </a:r>
            <a:br>
              <a:rPr lang="nl-NL" dirty="0"/>
            </a:br>
            <a:r>
              <a:rPr lang="nl-NL" dirty="0"/>
              <a:t> </a:t>
            </a:r>
            <a:r>
              <a:rPr lang="nl-NL" sz="3200" b="0" kern="1200" dirty="0" smtClean="0">
                <a:solidFill>
                  <a:srgbClr val="CD0233"/>
                </a:solidFill>
                <a:latin typeface="Arial"/>
                <a:cs typeface="Arial"/>
              </a:rPr>
              <a:t/>
            </a:r>
            <a:br>
              <a:rPr lang="nl-NL" sz="3200" b="0" kern="1200" dirty="0" smtClean="0">
                <a:solidFill>
                  <a:srgbClr val="CD0233"/>
                </a:solidFill>
                <a:latin typeface="Arial"/>
                <a:cs typeface="Arial"/>
              </a:rPr>
            </a:br>
            <a:endParaRPr sz="2800" b="0" kern="1200" dirty="0">
              <a:solidFill>
                <a:srgbClr val="0C618C"/>
              </a:solidFill>
              <a:latin typeface="Arial"/>
              <a:cs typeface="Arial"/>
            </a:endParaRPr>
          </a:p>
        </p:txBody>
      </p:sp>
      <p:sp>
        <p:nvSpPr>
          <p:cNvPr id="3" name="Content Placeholder 2"/>
          <p:cNvSpPr>
            <a:spLocks noGrp="1"/>
          </p:cNvSpPr>
          <p:nvPr>
            <p:ph idx="1"/>
          </p:nvPr>
        </p:nvSpPr>
        <p:spPr/>
        <p:txBody>
          <a:bodyPr/>
          <a:lstStyle/>
          <a:p>
            <a:r>
              <a:rPr lang="nl-NL" dirty="0" smtClean="0"/>
              <a:t>Maar aantal complicaties?</a:t>
            </a:r>
          </a:p>
          <a:p>
            <a:pPr lvl="1"/>
            <a:r>
              <a:rPr lang="nl-NL" dirty="0" err="1" smtClean="0"/>
              <a:t>Gharbi</a:t>
            </a:r>
            <a:r>
              <a:rPr lang="nl-NL" dirty="0" smtClean="0"/>
              <a:t> et al 2019: meer sepsis door minder behandeling </a:t>
            </a:r>
            <a:r>
              <a:rPr lang="nl-NL" dirty="0" err="1" smtClean="0"/>
              <a:t>UWIs</a:t>
            </a:r>
            <a:r>
              <a:rPr lang="nl-NL" dirty="0" smtClean="0"/>
              <a:t>?</a:t>
            </a:r>
          </a:p>
          <a:p>
            <a:pPr lvl="2"/>
            <a:r>
              <a:rPr lang="nl-NL" dirty="0" smtClean="0"/>
              <a:t>2,2% </a:t>
            </a:r>
            <a:r>
              <a:rPr lang="nl-NL" dirty="0" err="1" smtClean="0"/>
              <a:t>vs</a:t>
            </a:r>
            <a:r>
              <a:rPr lang="nl-NL" dirty="0" smtClean="0"/>
              <a:t> 2,9%</a:t>
            </a:r>
          </a:p>
          <a:p>
            <a:pPr lvl="2"/>
            <a:endParaRPr lang="nl-NL" dirty="0"/>
          </a:p>
          <a:p>
            <a:r>
              <a:rPr lang="nl-NL" dirty="0" smtClean="0"/>
              <a:t>Maar…</a:t>
            </a:r>
          </a:p>
          <a:p>
            <a:pPr lvl="1"/>
            <a:endParaRPr lang="nl-NL" dirty="0" smtClean="0"/>
          </a:p>
        </p:txBody>
      </p:sp>
      <p:pic>
        <p:nvPicPr>
          <p:cNvPr id="4" name="Picture 3"/>
          <p:cNvPicPr>
            <a:picLocks noChangeAspect="1"/>
          </p:cNvPicPr>
          <p:nvPr/>
        </p:nvPicPr>
        <p:blipFill>
          <a:blip r:embed="rId3"/>
          <a:stretch>
            <a:fillRect/>
          </a:stretch>
        </p:blipFill>
        <p:spPr>
          <a:xfrm>
            <a:off x="7035800" y="4637811"/>
            <a:ext cx="4876800" cy="2286000"/>
          </a:xfrm>
          <a:prstGeom prst="rect">
            <a:avLst/>
          </a:prstGeom>
        </p:spPr>
      </p:pic>
    </p:spTree>
    <p:extLst>
      <p:ext uri="{BB962C8B-B14F-4D97-AF65-F5344CB8AC3E}">
        <p14:creationId xmlns:p14="http://schemas.microsoft.com/office/powerpoint/2010/main" val="37424192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sp>
        <p:nvSpPr>
          <p:cNvPr id="3" name="Content Placeholder 2"/>
          <p:cNvSpPr>
            <a:spLocks noGrp="1"/>
          </p:cNvSpPr>
          <p:nvPr>
            <p:ph idx="1"/>
          </p:nvPr>
        </p:nvSpPr>
        <p:spPr/>
        <p:txBody>
          <a:bodyPr/>
          <a:lstStyle/>
          <a:p>
            <a:endParaRPr lang="nl-NL"/>
          </a:p>
        </p:txBody>
      </p:sp>
      <p:pic>
        <p:nvPicPr>
          <p:cNvPr id="4" name="Picture 3"/>
          <p:cNvPicPr>
            <a:picLocks noChangeAspect="1"/>
          </p:cNvPicPr>
          <p:nvPr/>
        </p:nvPicPr>
        <p:blipFill rotWithShape="1">
          <a:blip r:embed="rId2"/>
          <a:srcRect l="16667" t="15715" r="17143" b="11904"/>
          <a:stretch/>
        </p:blipFill>
        <p:spPr>
          <a:xfrm>
            <a:off x="-9236" y="381000"/>
            <a:ext cx="13207696" cy="9026844"/>
          </a:xfrm>
          <a:prstGeom prst="rect">
            <a:avLst/>
          </a:prstGeom>
        </p:spPr>
      </p:pic>
    </p:spTree>
    <p:extLst>
      <p:ext uri="{BB962C8B-B14F-4D97-AF65-F5344CB8AC3E}">
        <p14:creationId xmlns:p14="http://schemas.microsoft.com/office/powerpoint/2010/main" val="40645624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Deel 2: </a:t>
            </a:r>
            <a:r>
              <a:rPr lang="nl-NL" dirty="0" err="1"/>
              <a:t>To</a:t>
            </a:r>
            <a:r>
              <a:rPr lang="nl-NL" dirty="0"/>
              <a:t> </a:t>
            </a:r>
            <a:r>
              <a:rPr lang="nl-NL" dirty="0" err="1"/>
              <a:t>treat</a:t>
            </a:r>
            <a:r>
              <a:rPr lang="nl-NL" dirty="0"/>
              <a:t> or </a:t>
            </a:r>
            <a:r>
              <a:rPr lang="nl-NL" dirty="0" err="1"/>
              <a:t>not</a:t>
            </a:r>
            <a:r>
              <a:rPr lang="nl-NL" dirty="0"/>
              <a:t> </a:t>
            </a:r>
            <a:r>
              <a:rPr lang="nl-NL" dirty="0" err="1"/>
              <a:t>to</a:t>
            </a:r>
            <a:r>
              <a:rPr lang="nl-NL" dirty="0"/>
              <a:t> </a:t>
            </a:r>
            <a:r>
              <a:rPr lang="nl-NL" dirty="0" err="1"/>
              <a:t>treat</a:t>
            </a:r>
            <a:r>
              <a:rPr lang="nl-NL" dirty="0"/>
              <a:t>?</a:t>
            </a:r>
          </a:p>
        </p:txBody>
      </p:sp>
      <p:sp>
        <p:nvSpPr>
          <p:cNvPr id="3" name="Content Placeholder 2"/>
          <p:cNvSpPr>
            <a:spLocks noGrp="1"/>
          </p:cNvSpPr>
          <p:nvPr>
            <p:ph idx="1"/>
          </p:nvPr>
        </p:nvSpPr>
        <p:spPr/>
        <p:txBody>
          <a:bodyPr/>
          <a:lstStyle/>
          <a:p>
            <a:r>
              <a:rPr lang="nl-NL" dirty="0" smtClean="0"/>
              <a:t>Uitgesteld recept bij gezonde vrouwen</a:t>
            </a:r>
          </a:p>
          <a:p>
            <a:r>
              <a:rPr lang="nl-NL" dirty="0" smtClean="0"/>
              <a:t>Weinig toegepast</a:t>
            </a:r>
          </a:p>
          <a:p>
            <a:endParaRPr lang="nl-NL" dirty="0"/>
          </a:p>
          <a:p>
            <a:r>
              <a:rPr lang="nl-NL" dirty="0" smtClean="0"/>
              <a:t>&gt;50% </a:t>
            </a:r>
            <a:r>
              <a:rPr lang="nl-NL" dirty="0" err="1" smtClean="0"/>
              <a:t>UWIs</a:t>
            </a:r>
            <a:r>
              <a:rPr lang="nl-NL" dirty="0" smtClean="0"/>
              <a:t> in deze populatie is zelf limiterend</a:t>
            </a:r>
          </a:p>
          <a:p>
            <a:endParaRPr lang="nl-NL" dirty="0"/>
          </a:p>
          <a:p>
            <a:r>
              <a:rPr lang="nl-NL" dirty="0" smtClean="0"/>
              <a:t>Butler et al 2015: slechts 63% </a:t>
            </a:r>
            <a:r>
              <a:rPr lang="nl-NL" dirty="0" err="1" smtClean="0"/>
              <a:t>pt</a:t>
            </a:r>
            <a:r>
              <a:rPr lang="nl-NL" dirty="0" smtClean="0"/>
              <a:t> nam antibiotica ook echt in!</a:t>
            </a:r>
            <a:endParaRPr lang="nl-NL" dirty="0"/>
          </a:p>
        </p:txBody>
      </p:sp>
      <p:pic>
        <p:nvPicPr>
          <p:cNvPr id="4" name="Picture 3"/>
          <p:cNvPicPr>
            <a:picLocks noChangeAspect="1"/>
          </p:cNvPicPr>
          <p:nvPr/>
        </p:nvPicPr>
        <p:blipFill>
          <a:blip r:embed="rId2"/>
          <a:stretch>
            <a:fillRect/>
          </a:stretch>
        </p:blipFill>
        <p:spPr>
          <a:xfrm>
            <a:off x="10693400" y="7414491"/>
            <a:ext cx="2311400" cy="2311400"/>
          </a:xfrm>
          <a:prstGeom prst="rect">
            <a:avLst/>
          </a:prstGeom>
        </p:spPr>
      </p:pic>
    </p:spTree>
    <p:extLst>
      <p:ext uri="{BB962C8B-B14F-4D97-AF65-F5344CB8AC3E}">
        <p14:creationId xmlns:p14="http://schemas.microsoft.com/office/powerpoint/2010/main" val="380584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Deel 2: </a:t>
            </a:r>
            <a:r>
              <a:rPr lang="nl-NL" dirty="0" err="1"/>
              <a:t>To</a:t>
            </a:r>
            <a:r>
              <a:rPr lang="nl-NL" dirty="0"/>
              <a:t> </a:t>
            </a:r>
            <a:r>
              <a:rPr lang="nl-NL" dirty="0" err="1"/>
              <a:t>treat</a:t>
            </a:r>
            <a:r>
              <a:rPr lang="nl-NL" dirty="0"/>
              <a:t> or </a:t>
            </a:r>
            <a:r>
              <a:rPr lang="nl-NL" dirty="0" err="1"/>
              <a:t>not</a:t>
            </a:r>
            <a:r>
              <a:rPr lang="nl-NL" dirty="0"/>
              <a:t> </a:t>
            </a:r>
            <a:r>
              <a:rPr lang="nl-NL" dirty="0" err="1"/>
              <a:t>to</a:t>
            </a:r>
            <a:r>
              <a:rPr lang="nl-NL" dirty="0"/>
              <a:t> </a:t>
            </a:r>
            <a:r>
              <a:rPr lang="nl-NL" dirty="0" err="1"/>
              <a:t>treat</a:t>
            </a:r>
            <a:r>
              <a:rPr lang="nl-NL" dirty="0"/>
              <a:t>?</a:t>
            </a:r>
          </a:p>
        </p:txBody>
      </p:sp>
      <p:sp>
        <p:nvSpPr>
          <p:cNvPr id="3" name="Content Placeholder 2"/>
          <p:cNvSpPr>
            <a:spLocks noGrp="1"/>
          </p:cNvSpPr>
          <p:nvPr>
            <p:ph idx="1"/>
          </p:nvPr>
        </p:nvSpPr>
        <p:spPr/>
        <p:txBody>
          <a:bodyPr/>
          <a:lstStyle/>
          <a:p>
            <a:r>
              <a:rPr lang="nl-NL" dirty="0" smtClean="0"/>
              <a:t>Samengevat:</a:t>
            </a:r>
          </a:p>
          <a:p>
            <a:pPr lvl="1"/>
            <a:r>
              <a:rPr lang="nl-NL" dirty="0" smtClean="0"/>
              <a:t>Hogere drempel urine co nodig</a:t>
            </a:r>
          </a:p>
          <a:p>
            <a:pPr lvl="1"/>
            <a:r>
              <a:rPr lang="nl-NL" dirty="0" smtClean="0"/>
              <a:t>Indien UWI is antibiotica nog steeds niet altijd nodig</a:t>
            </a:r>
            <a:endParaRPr lang="nl-NL" dirty="0"/>
          </a:p>
        </p:txBody>
      </p:sp>
      <p:pic>
        <p:nvPicPr>
          <p:cNvPr id="4" name="Picture 3"/>
          <p:cNvPicPr>
            <a:picLocks noChangeAspect="1"/>
          </p:cNvPicPr>
          <p:nvPr/>
        </p:nvPicPr>
        <p:blipFill>
          <a:blip r:embed="rId2"/>
          <a:stretch>
            <a:fillRect/>
          </a:stretch>
        </p:blipFill>
        <p:spPr>
          <a:xfrm>
            <a:off x="7950200" y="4877639"/>
            <a:ext cx="4248150" cy="4248150"/>
          </a:xfrm>
          <a:prstGeom prst="rect">
            <a:avLst/>
          </a:prstGeom>
        </p:spPr>
      </p:pic>
    </p:spTree>
    <p:extLst>
      <p:ext uri="{BB962C8B-B14F-4D97-AF65-F5344CB8AC3E}">
        <p14:creationId xmlns:p14="http://schemas.microsoft.com/office/powerpoint/2010/main" val="22630173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Inhoud</a:t>
            </a:r>
            <a:endParaRPr lang="nl-NL" dirty="0"/>
          </a:p>
        </p:txBody>
      </p:sp>
      <p:sp>
        <p:nvSpPr>
          <p:cNvPr id="3" name="Content Placeholder 2"/>
          <p:cNvSpPr>
            <a:spLocks noGrp="1"/>
          </p:cNvSpPr>
          <p:nvPr>
            <p:ph idx="1"/>
          </p:nvPr>
        </p:nvSpPr>
        <p:spPr/>
        <p:txBody>
          <a:bodyPr/>
          <a:lstStyle/>
          <a:p>
            <a:r>
              <a:rPr lang="nl-NL" dirty="0" smtClean="0"/>
              <a:t>Deel 1: Werkbelasting </a:t>
            </a:r>
            <a:r>
              <a:rPr lang="nl-NL" dirty="0" err="1" smtClean="0"/>
              <a:t>UWIs</a:t>
            </a:r>
            <a:r>
              <a:rPr lang="nl-NL" dirty="0" smtClean="0"/>
              <a:t> op de HAP</a:t>
            </a:r>
          </a:p>
          <a:p>
            <a:endParaRPr lang="nl-NL" dirty="0"/>
          </a:p>
          <a:p>
            <a:r>
              <a:rPr lang="nl-NL" dirty="0" smtClean="0"/>
              <a:t>Deel 2: </a:t>
            </a:r>
            <a:r>
              <a:rPr lang="nl-NL" dirty="0" err="1" smtClean="0"/>
              <a:t>To</a:t>
            </a:r>
            <a:r>
              <a:rPr lang="nl-NL" dirty="0" smtClean="0"/>
              <a:t> </a:t>
            </a:r>
            <a:r>
              <a:rPr lang="nl-NL" dirty="0" err="1" smtClean="0"/>
              <a:t>treat</a:t>
            </a:r>
            <a:r>
              <a:rPr lang="nl-NL" dirty="0" smtClean="0"/>
              <a:t> or </a:t>
            </a:r>
            <a:r>
              <a:rPr lang="nl-NL" dirty="0" err="1" smtClean="0"/>
              <a:t>not</a:t>
            </a:r>
            <a:r>
              <a:rPr lang="nl-NL" dirty="0" smtClean="0"/>
              <a:t> </a:t>
            </a:r>
            <a:r>
              <a:rPr lang="nl-NL" dirty="0" err="1" smtClean="0"/>
              <a:t>to</a:t>
            </a:r>
            <a:r>
              <a:rPr lang="nl-NL" dirty="0" smtClean="0"/>
              <a:t> </a:t>
            </a:r>
            <a:r>
              <a:rPr lang="nl-NL" dirty="0" err="1" smtClean="0"/>
              <a:t>treat</a:t>
            </a:r>
            <a:r>
              <a:rPr lang="nl-NL" dirty="0" smtClean="0"/>
              <a:t>?</a:t>
            </a:r>
          </a:p>
          <a:p>
            <a:pPr lvl="1"/>
            <a:r>
              <a:rPr lang="nl-NL" dirty="0" err="1" smtClean="0"/>
              <a:t>Verenso</a:t>
            </a:r>
            <a:r>
              <a:rPr lang="nl-NL" dirty="0" smtClean="0"/>
              <a:t> richtlijn</a:t>
            </a:r>
          </a:p>
          <a:p>
            <a:pPr lvl="1"/>
            <a:r>
              <a:rPr lang="nl-NL" dirty="0" smtClean="0"/>
              <a:t>Uitgestelde recepten</a:t>
            </a:r>
          </a:p>
          <a:p>
            <a:pPr lvl="1"/>
            <a:endParaRPr lang="nl-NL" dirty="0"/>
          </a:p>
          <a:p>
            <a:r>
              <a:rPr lang="nl-NL" dirty="0" smtClean="0"/>
              <a:t>Deel 3: BRMO</a:t>
            </a:r>
            <a:endParaRPr lang="nl-NL" dirty="0"/>
          </a:p>
          <a:p>
            <a:r>
              <a:rPr lang="nl-NL" i="1" dirty="0" smtClean="0"/>
              <a:t>Deel 4: Het recept</a:t>
            </a:r>
          </a:p>
          <a:p>
            <a:pPr lvl="1"/>
            <a:r>
              <a:rPr lang="nl-NL" i="1" dirty="0" smtClean="0"/>
              <a:t>Communicatie met de apotheek</a:t>
            </a:r>
            <a:endParaRPr lang="nl-NL" i="1" dirty="0"/>
          </a:p>
        </p:txBody>
      </p:sp>
    </p:spTree>
    <p:extLst>
      <p:ext uri="{BB962C8B-B14F-4D97-AF65-F5344CB8AC3E}">
        <p14:creationId xmlns:p14="http://schemas.microsoft.com/office/powerpoint/2010/main" val="221159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Deel 3: BRMO</a:t>
            </a:r>
            <a:endParaRPr lang="nl-NL" dirty="0"/>
          </a:p>
        </p:txBody>
      </p:sp>
      <p:sp>
        <p:nvSpPr>
          <p:cNvPr id="3" name="Content Placeholder 2"/>
          <p:cNvSpPr>
            <a:spLocks noGrp="1"/>
          </p:cNvSpPr>
          <p:nvPr>
            <p:ph idx="1"/>
          </p:nvPr>
        </p:nvSpPr>
        <p:spPr/>
        <p:txBody>
          <a:bodyPr/>
          <a:lstStyle/>
          <a:p>
            <a:r>
              <a:rPr lang="nl-NL" dirty="0"/>
              <a:t>Staat voor:</a:t>
            </a:r>
          </a:p>
          <a:p>
            <a:endParaRPr lang="nl-NL" dirty="0"/>
          </a:p>
          <a:p>
            <a:pPr marL="1056623" indent="-1056623">
              <a:buFont typeface="+mj-lt"/>
              <a:buAutoNum type="alphaLcParenR"/>
            </a:pPr>
            <a:r>
              <a:rPr lang="nl-NL" dirty="0"/>
              <a:t>Bijzonder moeilijk raar onderwerp</a:t>
            </a:r>
          </a:p>
          <a:p>
            <a:pPr marL="1056623" indent="-1056623">
              <a:buFont typeface="+mj-lt"/>
              <a:buAutoNum type="alphaLcParenR"/>
            </a:pPr>
            <a:r>
              <a:rPr lang="nl-NL" dirty="0"/>
              <a:t>Bijzonder resistent micro-organisme</a:t>
            </a:r>
          </a:p>
          <a:p>
            <a:pPr marL="1056623" indent="-1056623">
              <a:buFont typeface="+mj-lt"/>
              <a:buAutoNum type="alphaLcParenR"/>
            </a:pPr>
            <a:endParaRPr lang="nl-NL" dirty="0"/>
          </a:p>
          <a:p>
            <a:pPr marL="1056623" indent="-1056623">
              <a:buFont typeface="+mj-lt"/>
              <a:buAutoNum type="alphaLcParenR"/>
            </a:pPr>
            <a:endParaRPr lang="nl-NL" dirty="0"/>
          </a:p>
          <a:p>
            <a:pPr marL="0" indent="0">
              <a:buNone/>
            </a:pPr>
            <a:r>
              <a:rPr lang="nl-NL" dirty="0"/>
              <a:t>Kunt u voorbeelden noemen?</a:t>
            </a:r>
          </a:p>
        </p:txBody>
      </p:sp>
    </p:spTree>
    <p:extLst>
      <p:ext uri="{BB962C8B-B14F-4D97-AF65-F5344CB8AC3E}">
        <p14:creationId xmlns:p14="http://schemas.microsoft.com/office/powerpoint/2010/main" val="410645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Deel 3: BRMO</a:t>
            </a:r>
            <a:endParaRPr lang="nl-NL" dirty="0"/>
          </a:p>
        </p:txBody>
      </p:sp>
      <p:sp>
        <p:nvSpPr>
          <p:cNvPr id="3" name="Content Placeholder 2"/>
          <p:cNvSpPr>
            <a:spLocks noGrp="1"/>
          </p:cNvSpPr>
          <p:nvPr>
            <p:ph idx="1"/>
          </p:nvPr>
        </p:nvSpPr>
        <p:spPr/>
        <p:txBody>
          <a:bodyPr/>
          <a:lstStyle/>
          <a:p>
            <a:r>
              <a:rPr lang="nl-NL" dirty="0"/>
              <a:t>U krijgt een urinekweekuitslag waarin staat dat de patiënt een ESBL producerende bacterie heeft, wat doet u?</a:t>
            </a:r>
          </a:p>
        </p:txBody>
      </p:sp>
    </p:spTree>
    <p:extLst>
      <p:ext uri="{BB962C8B-B14F-4D97-AF65-F5344CB8AC3E}">
        <p14:creationId xmlns:p14="http://schemas.microsoft.com/office/powerpoint/2010/main" val="3912124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Deel 3: BRMO</a:t>
            </a:r>
            <a:endParaRPr lang="nl-NL"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39654" y="1126771"/>
            <a:ext cx="3187247" cy="7649395"/>
          </a:xfrm>
          <a:prstGeom prst="rect">
            <a:avLst/>
          </a:prstGeom>
        </p:spPr>
      </p:pic>
    </p:spTree>
    <p:extLst>
      <p:ext uri="{BB962C8B-B14F-4D97-AF65-F5344CB8AC3E}">
        <p14:creationId xmlns:p14="http://schemas.microsoft.com/office/powerpoint/2010/main" val="1860851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Deel 4: Het antibiotica recept</a:t>
            </a:r>
            <a:endParaRPr lang="nl-NL" dirty="0"/>
          </a:p>
        </p:txBody>
      </p:sp>
      <p:pic>
        <p:nvPicPr>
          <p:cNvPr id="4" name="Picture 3"/>
          <p:cNvPicPr>
            <a:picLocks noChangeAspect="1"/>
          </p:cNvPicPr>
          <p:nvPr/>
        </p:nvPicPr>
        <p:blipFill>
          <a:blip r:embed="rId2"/>
          <a:stretch>
            <a:fillRect/>
          </a:stretch>
        </p:blipFill>
        <p:spPr>
          <a:xfrm>
            <a:off x="3606800" y="1524000"/>
            <a:ext cx="5228401" cy="6465478"/>
          </a:xfrm>
          <a:prstGeom prst="rect">
            <a:avLst/>
          </a:prstGeom>
        </p:spPr>
      </p:pic>
    </p:spTree>
    <p:extLst>
      <p:ext uri="{BB962C8B-B14F-4D97-AF65-F5344CB8AC3E}">
        <p14:creationId xmlns:p14="http://schemas.microsoft.com/office/powerpoint/2010/main" val="24328567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object 50"/>
          <p:cNvSpPr txBox="1"/>
          <p:nvPr/>
        </p:nvSpPr>
        <p:spPr>
          <a:xfrm>
            <a:off x="2235199" y="838200"/>
            <a:ext cx="9829801" cy="2769989"/>
          </a:xfrm>
          <a:prstGeom prst="rect">
            <a:avLst/>
          </a:prstGeom>
        </p:spPr>
        <p:txBody>
          <a:bodyPr vert="horz" wrap="square" lIns="0" tIns="0" rIns="0" bIns="0" rtlCol="0">
            <a:spAutoFit/>
          </a:bodyPr>
          <a:lstStyle/>
          <a:p>
            <a:pPr marL="12700">
              <a:lnSpc>
                <a:spcPct val="100000"/>
              </a:lnSpc>
            </a:pPr>
            <a:r>
              <a:rPr lang="nl-NL" sz="4500" b="1" dirty="0">
                <a:solidFill>
                  <a:srgbClr val="CD0233"/>
                </a:solidFill>
                <a:latin typeface="Arial"/>
                <a:cs typeface="Arial"/>
              </a:rPr>
              <a:t>Stelling:</a:t>
            </a:r>
          </a:p>
          <a:p>
            <a:pPr marL="12700">
              <a:lnSpc>
                <a:spcPct val="100000"/>
              </a:lnSpc>
            </a:pPr>
            <a:r>
              <a:rPr lang="nl-NL" sz="4500" b="1" dirty="0" smtClean="0">
                <a:solidFill>
                  <a:srgbClr val="CD0233"/>
                </a:solidFill>
                <a:latin typeface="Arial"/>
                <a:cs typeface="Arial"/>
              </a:rPr>
              <a:t>Ik communiceer wel eens met de apotheek over mijn keuze voor een antibioticum</a:t>
            </a:r>
            <a:endParaRPr lang="nl-NL" sz="4500" b="1" dirty="0">
              <a:solidFill>
                <a:srgbClr val="CD0233"/>
              </a:solidFill>
              <a:latin typeface="Arial"/>
              <a:cs typeface="Arial"/>
            </a:endParaRPr>
          </a:p>
        </p:txBody>
      </p:sp>
      <p:sp>
        <p:nvSpPr>
          <p:cNvPr id="4" name="Tijdelijke aanduiding voor inhoud 1"/>
          <p:cNvSpPr txBox="1">
            <a:spLocks/>
          </p:cNvSpPr>
          <p:nvPr/>
        </p:nvSpPr>
        <p:spPr>
          <a:xfrm>
            <a:off x="2222499" y="2527995"/>
            <a:ext cx="9296400" cy="4924425"/>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57200" indent="-457200" defTabSz="914400">
              <a:buFont typeface="Arial" panose="020B0604020202020204" pitchFamily="34" charset="0"/>
              <a:buChar char="•"/>
            </a:pPr>
            <a:endParaRPr lang="en-US" kern="0" dirty="0">
              <a:solidFill>
                <a:sysClr val="windowText" lastClr="000000"/>
              </a:solidFill>
            </a:endParaRPr>
          </a:p>
        </p:txBody>
      </p:sp>
      <p:sp>
        <p:nvSpPr>
          <p:cNvPr id="5" name="Tijdelijke aanduiding voor inhoud 1"/>
          <p:cNvSpPr txBox="1">
            <a:spLocks/>
          </p:cNvSpPr>
          <p:nvPr/>
        </p:nvSpPr>
        <p:spPr>
          <a:xfrm>
            <a:off x="2182090" y="4191000"/>
            <a:ext cx="9296400" cy="4924425"/>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57200" indent="-457200" defTabSz="914400">
              <a:buFont typeface="Arial" panose="020B0604020202020204" pitchFamily="34" charset="0"/>
              <a:buChar char="•"/>
            </a:pPr>
            <a:r>
              <a:rPr lang="nl-NL" sz="4000" kern="0" dirty="0" smtClean="0">
                <a:solidFill>
                  <a:srgbClr val="00B050"/>
                </a:solidFill>
                <a:latin typeface="Arial"/>
                <a:ea typeface="+mj-ea"/>
                <a:cs typeface="Arial"/>
              </a:rPr>
              <a:t>JA</a:t>
            </a:r>
          </a:p>
          <a:p>
            <a:pPr marL="457200" indent="-457200" defTabSz="914400">
              <a:buFont typeface="Arial" panose="020B0604020202020204" pitchFamily="34" charset="0"/>
              <a:buChar char="•"/>
            </a:pPr>
            <a:endParaRPr lang="nl-NL" sz="4000" kern="0" dirty="0">
              <a:solidFill>
                <a:srgbClr val="92D050"/>
              </a:solidFill>
              <a:latin typeface="Arial"/>
              <a:ea typeface="+mj-ea"/>
              <a:cs typeface="Arial"/>
            </a:endParaRPr>
          </a:p>
          <a:p>
            <a:pPr marL="457200" indent="-457200" defTabSz="914400">
              <a:buFont typeface="Arial" panose="020B0604020202020204" pitchFamily="34" charset="0"/>
              <a:buChar char="•"/>
            </a:pPr>
            <a:r>
              <a:rPr lang="nl-NL" sz="4000" kern="0" dirty="0" smtClean="0">
                <a:solidFill>
                  <a:srgbClr val="FF0000"/>
                </a:solidFill>
                <a:latin typeface="Arial"/>
                <a:ea typeface="+mj-ea"/>
                <a:cs typeface="Arial"/>
              </a:rPr>
              <a:t>NEE</a:t>
            </a:r>
            <a:endParaRPr lang="en-US" sz="4000" kern="0" dirty="0">
              <a:solidFill>
                <a:srgbClr val="FF0000"/>
              </a:solidFill>
            </a:endParaRPr>
          </a:p>
        </p:txBody>
      </p:sp>
      <p:pic>
        <p:nvPicPr>
          <p:cNvPr id="2" name="Picture 1"/>
          <p:cNvPicPr>
            <a:picLocks noChangeAspect="1"/>
          </p:cNvPicPr>
          <p:nvPr/>
        </p:nvPicPr>
        <p:blipFill>
          <a:blip r:embed="rId2"/>
          <a:stretch>
            <a:fillRect/>
          </a:stretch>
        </p:blipFill>
        <p:spPr>
          <a:xfrm>
            <a:off x="8026400" y="3892105"/>
            <a:ext cx="3308303" cy="2196204"/>
          </a:xfrm>
          <a:prstGeom prst="rect">
            <a:avLst/>
          </a:prstGeom>
        </p:spPr>
      </p:pic>
    </p:spTree>
    <p:extLst>
      <p:ext uri="{BB962C8B-B14F-4D97-AF65-F5344CB8AC3E}">
        <p14:creationId xmlns:p14="http://schemas.microsoft.com/office/powerpoint/2010/main" val="137388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object 50"/>
          <p:cNvSpPr txBox="1"/>
          <p:nvPr/>
        </p:nvSpPr>
        <p:spPr>
          <a:xfrm>
            <a:off x="2235199" y="838200"/>
            <a:ext cx="9829801" cy="2769989"/>
          </a:xfrm>
          <a:prstGeom prst="rect">
            <a:avLst/>
          </a:prstGeom>
        </p:spPr>
        <p:txBody>
          <a:bodyPr vert="horz" wrap="square" lIns="0" tIns="0" rIns="0" bIns="0" rtlCol="0">
            <a:spAutoFit/>
          </a:bodyPr>
          <a:lstStyle/>
          <a:p>
            <a:pPr marL="12700">
              <a:lnSpc>
                <a:spcPct val="100000"/>
              </a:lnSpc>
            </a:pPr>
            <a:r>
              <a:rPr lang="nl-NL" sz="4500" b="1" dirty="0">
                <a:solidFill>
                  <a:srgbClr val="CD0233"/>
                </a:solidFill>
                <a:latin typeface="Arial"/>
                <a:cs typeface="Arial"/>
              </a:rPr>
              <a:t>Stelling:</a:t>
            </a:r>
          </a:p>
          <a:p>
            <a:pPr marL="12700">
              <a:lnSpc>
                <a:spcPct val="100000"/>
              </a:lnSpc>
            </a:pPr>
            <a:r>
              <a:rPr lang="nl-NL" sz="4500" b="1" dirty="0" smtClean="0">
                <a:solidFill>
                  <a:srgbClr val="CD0233"/>
                </a:solidFill>
                <a:latin typeface="Arial"/>
                <a:cs typeface="Arial"/>
              </a:rPr>
              <a:t>Ik communiceer wel eens met de apotheek over mijn keuze voor een dosering</a:t>
            </a:r>
            <a:endParaRPr lang="nl-NL" sz="4500" b="1" dirty="0">
              <a:solidFill>
                <a:srgbClr val="CD0233"/>
              </a:solidFill>
              <a:latin typeface="Arial"/>
              <a:cs typeface="Arial"/>
            </a:endParaRPr>
          </a:p>
        </p:txBody>
      </p:sp>
      <p:sp>
        <p:nvSpPr>
          <p:cNvPr id="4" name="Tijdelijke aanduiding voor inhoud 1"/>
          <p:cNvSpPr txBox="1">
            <a:spLocks/>
          </p:cNvSpPr>
          <p:nvPr/>
        </p:nvSpPr>
        <p:spPr>
          <a:xfrm>
            <a:off x="2222499" y="2527995"/>
            <a:ext cx="9296400" cy="4924425"/>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57200" indent="-457200" defTabSz="914400">
              <a:buFont typeface="Arial" panose="020B0604020202020204" pitchFamily="34" charset="0"/>
              <a:buChar char="•"/>
            </a:pPr>
            <a:endParaRPr lang="en-US" kern="0" dirty="0">
              <a:solidFill>
                <a:sysClr val="windowText" lastClr="000000"/>
              </a:solidFill>
            </a:endParaRPr>
          </a:p>
        </p:txBody>
      </p:sp>
      <p:sp>
        <p:nvSpPr>
          <p:cNvPr id="5" name="Tijdelijke aanduiding voor inhoud 1"/>
          <p:cNvSpPr txBox="1">
            <a:spLocks/>
          </p:cNvSpPr>
          <p:nvPr/>
        </p:nvSpPr>
        <p:spPr>
          <a:xfrm>
            <a:off x="2182090" y="4191000"/>
            <a:ext cx="9296400" cy="4924425"/>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57200" indent="-457200" defTabSz="914400">
              <a:buFont typeface="Arial" panose="020B0604020202020204" pitchFamily="34" charset="0"/>
              <a:buChar char="•"/>
            </a:pPr>
            <a:r>
              <a:rPr lang="nl-NL" sz="4000" kern="0" dirty="0" smtClean="0">
                <a:solidFill>
                  <a:srgbClr val="00B050"/>
                </a:solidFill>
                <a:latin typeface="Arial"/>
                <a:ea typeface="+mj-ea"/>
                <a:cs typeface="Arial"/>
              </a:rPr>
              <a:t>JA</a:t>
            </a:r>
          </a:p>
          <a:p>
            <a:pPr marL="457200" indent="-457200" defTabSz="914400">
              <a:buFont typeface="Arial" panose="020B0604020202020204" pitchFamily="34" charset="0"/>
              <a:buChar char="•"/>
            </a:pPr>
            <a:endParaRPr lang="nl-NL" sz="4000" kern="0" dirty="0">
              <a:solidFill>
                <a:srgbClr val="92D050"/>
              </a:solidFill>
              <a:latin typeface="Arial"/>
              <a:ea typeface="+mj-ea"/>
              <a:cs typeface="Arial"/>
            </a:endParaRPr>
          </a:p>
          <a:p>
            <a:pPr marL="457200" indent="-457200" defTabSz="914400">
              <a:buFont typeface="Arial" panose="020B0604020202020204" pitchFamily="34" charset="0"/>
              <a:buChar char="•"/>
            </a:pPr>
            <a:r>
              <a:rPr lang="nl-NL" sz="4000" kern="0" dirty="0" smtClean="0">
                <a:solidFill>
                  <a:srgbClr val="FF0000"/>
                </a:solidFill>
                <a:latin typeface="Arial"/>
                <a:ea typeface="+mj-ea"/>
                <a:cs typeface="Arial"/>
              </a:rPr>
              <a:t>NEE</a:t>
            </a:r>
            <a:endParaRPr lang="en-US" sz="4000" kern="0" dirty="0">
              <a:solidFill>
                <a:srgbClr val="FF0000"/>
              </a:solidFill>
            </a:endParaRPr>
          </a:p>
        </p:txBody>
      </p:sp>
      <p:pic>
        <p:nvPicPr>
          <p:cNvPr id="2" name="Picture 1"/>
          <p:cNvPicPr>
            <a:picLocks noChangeAspect="1"/>
          </p:cNvPicPr>
          <p:nvPr/>
        </p:nvPicPr>
        <p:blipFill>
          <a:blip r:embed="rId2"/>
          <a:stretch>
            <a:fillRect/>
          </a:stretch>
        </p:blipFill>
        <p:spPr>
          <a:xfrm>
            <a:off x="4978400" y="3476801"/>
            <a:ext cx="7400925" cy="4162425"/>
          </a:xfrm>
          <a:prstGeom prst="rect">
            <a:avLst/>
          </a:prstGeom>
        </p:spPr>
      </p:pic>
    </p:spTree>
    <p:extLst>
      <p:ext uri="{BB962C8B-B14F-4D97-AF65-F5344CB8AC3E}">
        <p14:creationId xmlns:p14="http://schemas.microsoft.com/office/powerpoint/2010/main" val="217833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Voorbeeldrecept</a:t>
            </a:r>
            <a:endParaRPr lang="nl-NL" dirty="0"/>
          </a:p>
        </p:txBody>
      </p:sp>
      <p:pic>
        <p:nvPicPr>
          <p:cNvPr id="4" name="Picture 3"/>
          <p:cNvPicPr>
            <a:picLocks noChangeAspect="1"/>
          </p:cNvPicPr>
          <p:nvPr/>
        </p:nvPicPr>
        <p:blipFill>
          <a:blip r:embed="rId2"/>
          <a:stretch>
            <a:fillRect/>
          </a:stretch>
        </p:blipFill>
        <p:spPr>
          <a:xfrm>
            <a:off x="1168400" y="2819400"/>
            <a:ext cx="10137116" cy="2257425"/>
          </a:xfrm>
          <a:prstGeom prst="rect">
            <a:avLst/>
          </a:prstGeom>
        </p:spPr>
      </p:pic>
    </p:spTree>
    <p:extLst>
      <p:ext uri="{BB962C8B-B14F-4D97-AF65-F5344CB8AC3E}">
        <p14:creationId xmlns:p14="http://schemas.microsoft.com/office/powerpoint/2010/main" val="30004434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smtClean="0"/>
              <a:t>Antibiotica recepten en communicatie met de apotheek</a:t>
            </a:r>
            <a:endParaRPr lang="nl-NL" dirty="0"/>
          </a:p>
        </p:txBody>
      </p:sp>
      <p:sp>
        <p:nvSpPr>
          <p:cNvPr id="5" name="Content Placeholder 4"/>
          <p:cNvSpPr>
            <a:spLocks noGrp="1"/>
          </p:cNvSpPr>
          <p:nvPr>
            <p:ph idx="1"/>
          </p:nvPr>
        </p:nvSpPr>
        <p:spPr>
          <a:xfrm>
            <a:off x="511999" y="2362200"/>
            <a:ext cx="11842559" cy="5158514"/>
          </a:xfrm>
        </p:spPr>
        <p:txBody>
          <a:bodyPr/>
          <a:lstStyle/>
          <a:p>
            <a:r>
              <a:rPr lang="nl-NL" dirty="0"/>
              <a:t>Kwalitatief onderzoek </a:t>
            </a:r>
            <a:r>
              <a:rPr lang="nl-NL" dirty="0" smtClean="0"/>
              <a:t>apotheek</a:t>
            </a:r>
            <a:endParaRPr lang="nl-NL" dirty="0"/>
          </a:p>
          <a:p>
            <a:r>
              <a:rPr lang="nl-NL" dirty="0"/>
              <a:t>Behoefte aan meer communicatie over bewuste keuzes</a:t>
            </a:r>
          </a:p>
          <a:p>
            <a:r>
              <a:rPr lang="nl-NL" dirty="0"/>
              <a:t>Veiliger en </a:t>
            </a:r>
            <a:r>
              <a:rPr lang="nl-NL" dirty="0" smtClean="0"/>
              <a:t>sneller</a:t>
            </a:r>
          </a:p>
          <a:p>
            <a:endParaRPr lang="nl-NL" dirty="0"/>
          </a:p>
          <a:p>
            <a:pPr marL="0" indent="0">
              <a:buNone/>
            </a:pPr>
            <a:endParaRPr lang="nl-NL" dirty="0"/>
          </a:p>
          <a:p>
            <a:endParaRPr lang="nl-NL" dirty="0"/>
          </a:p>
        </p:txBody>
      </p:sp>
      <p:pic>
        <p:nvPicPr>
          <p:cNvPr id="6" name="Picture 5"/>
          <p:cNvPicPr>
            <a:picLocks noChangeAspect="1"/>
          </p:cNvPicPr>
          <p:nvPr/>
        </p:nvPicPr>
        <p:blipFill>
          <a:blip r:embed="rId2"/>
          <a:stretch>
            <a:fillRect/>
          </a:stretch>
        </p:blipFill>
        <p:spPr>
          <a:xfrm>
            <a:off x="6883399" y="5651417"/>
            <a:ext cx="5285083" cy="2906796"/>
          </a:xfrm>
          <a:prstGeom prst="rect">
            <a:avLst/>
          </a:prstGeom>
        </p:spPr>
      </p:pic>
    </p:spTree>
    <p:extLst>
      <p:ext uri="{BB962C8B-B14F-4D97-AF65-F5344CB8AC3E}">
        <p14:creationId xmlns:p14="http://schemas.microsoft.com/office/powerpoint/2010/main" val="31764196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1"/>
          <p:cNvSpPr txBox="1">
            <a:spLocks/>
          </p:cNvSpPr>
          <p:nvPr/>
        </p:nvSpPr>
        <p:spPr>
          <a:xfrm>
            <a:off x="1092200" y="2057400"/>
            <a:ext cx="9296400" cy="4924425"/>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457200" indent="-457200" defTabSz="914400">
              <a:buFont typeface="Arial" panose="020B0604020202020204" pitchFamily="34" charset="0"/>
              <a:buChar char="•"/>
            </a:pPr>
            <a:r>
              <a:rPr lang="nl-NL" sz="3200" kern="0" dirty="0" smtClean="0">
                <a:solidFill>
                  <a:srgbClr val="0C618C"/>
                </a:solidFill>
                <a:latin typeface="Arial"/>
                <a:ea typeface="+mj-ea"/>
                <a:cs typeface="Arial"/>
              </a:rPr>
              <a:t>Doseer op gewicht</a:t>
            </a:r>
          </a:p>
          <a:p>
            <a:pPr marL="457200" indent="-457200" defTabSz="914400">
              <a:buFont typeface="Arial" panose="020B0604020202020204" pitchFamily="34" charset="0"/>
              <a:buChar char="•"/>
            </a:pPr>
            <a:r>
              <a:rPr lang="nl-NL" sz="3200" kern="0" dirty="0" smtClean="0">
                <a:solidFill>
                  <a:srgbClr val="0C618C"/>
                </a:solidFill>
                <a:latin typeface="Arial"/>
                <a:ea typeface="+mj-ea"/>
                <a:cs typeface="Arial"/>
              </a:rPr>
              <a:t>60mg/kg, </a:t>
            </a:r>
            <a:r>
              <a:rPr lang="nl-NL" sz="3200" kern="0" dirty="0" err="1" smtClean="0">
                <a:solidFill>
                  <a:srgbClr val="0C618C"/>
                </a:solidFill>
                <a:latin typeface="Arial"/>
                <a:ea typeface="+mj-ea"/>
                <a:cs typeface="Arial"/>
              </a:rPr>
              <a:t>evt</a:t>
            </a:r>
            <a:r>
              <a:rPr lang="nl-NL" sz="3200" kern="0" dirty="0" smtClean="0">
                <a:solidFill>
                  <a:srgbClr val="0C618C"/>
                </a:solidFill>
                <a:latin typeface="Arial"/>
                <a:ea typeface="+mj-ea"/>
                <a:cs typeface="Arial"/>
              </a:rPr>
              <a:t> verdeeld over 2 doses</a:t>
            </a:r>
          </a:p>
          <a:p>
            <a:pPr marL="457200" indent="-457200" defTabSz="914400">
              <a:buFont typeface="Arial" panose="020B0604020202020204" pitchFamily="34" charset="0"/>
              <a:buChar char="•"/>
            </a:pPr>
            <a:endParaRPr lang="nl-NL" sz="3200" kern="0" dirty="0" smtClean="0">
              <a:solidFill>
                <a:srgbClr val="0C618C"/>
              </a:solidFill>
              <a:latin typeface="Arial"/>
              <a:ea typeface="+mj-ea"/>
              <a:cs typeface="Arial"/>
            </a:endParaRPr>
          </a:p>
          <a:p>
            <a:pPr defTabSz="914400"/>
            <a:r>
              <a:rPr lang="nl-NL" sz="3200" kern="0" dirty="0" smtClean="0">
                <a:solidFill>
                  <a:srgbClr val="0C618C"/>
                </a:solidFill>
                <a:latin typeface="Arial"/>
                <a:ea typeface="+mj-ea"/>
                <a:cs typeface="Arial"/>
              </a:rPr>
              <a:t>Schrijf </a:t>
            </a:r>
            <a:r>
              <a:rPr lang="nl-NL" sz="3200" b="1" u="sng" kern="0" dirty="0" smtClean="0">
                <a:solidFill>
                  <a:srgbClr val="0C618C"/>
                </a:solidFill>
                <a:latin typeface="Arial"/>
                <a:ea typeface="+mj-ea"/>
                <a:cs typeface="Arial"/>
              </a:rPr>
              <a:t>DADIG</a:t>
            </a:r>
            <a:r>
              <a:rPr lang="nl-NL" sz="3200" kern="0" dirty="0" smtClean="0">
                <a:solidFill>
                  <a:srgbClr val="0C618C"/>
                </a:solidFill>
                <a:latin typeface="Arial"/>
                <a:ea typeface="+mj-ea"/>
                <a:cs typeface="Arial"/>
              </a:rPr>
              <a:t> voor:</a:t>
            </a:r>
          </a:p>
          <a:p>
            <a:pPr marL="457200" indent="-457200" defTabSz="914400">
              <a:buFont typeface="Arial" panose="020B0604020202020204" pitchFamily="34" charset="0"/>
              <a:buChar char="•"/>
            </a:pPr>
            <a:endParaRPr lang="nl-NL" sz="3200" kern="0" dirty="0" smtClean="0">
              <a:solidFill>
                <a:srgbClr val="0C618C"/>
              </a:solidFill>
              <a:latin typeface="Arial"/>
              <a:ea typeface="+mj-ea"/>
              <a:cs typeface="Arial"/>
            </a:endParaRPr>
          </a:p>
          <a:p>
            <a:pPr marL="457200" indent="-457200" defTabSz="914400">
              <a:buFont typeface="Arial" panose="020B0604020202020204" pitchFamily="34" charset="0"/>
              <a:buChar char="•"/>
            </a:pPr>
            <a:r>
              <a:rPr lang="nl-NL" sz="3200" b="1" kern="0" dirty="0" smtClean="0">
                <a:solidFill>
                  <a:srgbClr val="0C618C"/>
                </a:solidFill>
                <a:latin typeface="Arial"/>
                <a:ea typeface="+mj-ea"/>
                <a:cs typeface="Arial"/>
              </a:rPr>
              <a:t>D</a:t>
            </a:r>
            <a:r>
              <a:rPr lang="nl-NL" sz="3200" kern="0" dirty="0" smtClean="0">
                <a:solidFill>
                  <a:srgbClr val="0C618C"/>
                </a:solidFill>
                <a:latin typeface="Arial"/>
                <a:ea typeface="+mj-ea"/>
                <a:cs typeface="Arial"/>
              </a:rPr>
              <a:t>agdosis </a:t>
            </a:r>
            <a:r>
              <a:rPr lang="nl-NL" sz="3200" kern="0" dirty="0">
                <a:solidFill>
                  <a:srgbClr val="0C618C"/>
                </a:solidFill>
                <a:latin typeface="Arial"/>
                <a:ea typeface="+mj-ea"/>
                <a:cs typeface="Arial"/>
              </a:rPr>
              <a:t>(60 mg/kg/dag)  </a:t>
            </a:r>
            <a:endParaRPr lang="nl-NL" sz="3200" kern="0" dirty="0" smtClean="0">
              <a:solidFill>
                <a:srgbClr val="0C618C"/>
              </a:solidFill>
              <a:latin typeface="Arial"/>
              <a:ea typeface="+mj-ea"/>
              <a:cs typeface="Arial"/>
            </a:endParaRPr>
          </a:p>
          <a:p>
            <a:pPr marL="457200" indent="-457200" defTabSz="914400">
              <a:buFont typeface="Arial" panose="020B0604020202020204" pitchFamily="34" charset="0"/>
              <a:buChar char="•"/>
            </a:pPr>
            <a:r>
              <a:rPr lang="nl-NL" sz="3200" b="1" kern="0" dirty="0" smtClean="0">
                <a:solidFill>
                  <a:srgbClr val="0C618C"/>
                </a:solidFill>
                <a:latin typeface="Arial"/>
                <a:ea typeface="+mj-ea"/>
                <a:cs typeface="Arial"/>
              </a:rPr>
              <a:t>A</a:t>
            </a:r>
            <a:r>
              <a:rPr lang="nl-NL" sz="3200" kern="0" dirty="0" smtClean="0">
                <a:solidFill>
                  <a:srgbClr val="0C618C"/>
                </a:solidFill>
                <a:latin typeface="Arial"/>
                <a:ea typeface="+mj-ea"/>
                <a:cs typeface="Arial"/>
              </a:rPr>
              <a:t>antal </a:t>
            </a:r>
            <a:r>
              <a:rPr lang="nl-NL" sz="3200" kern="0" dirty="0">
                <a:solidFill>
                  <a:srgbClr val="0C618C"/>
                </a:solidFill>
                <a:latin typeface="Arial"/>
                <a:ea typeface="+mj-ea"/>
                <a:cs typeface="Arial"/>
              </a:rPr>
              <a:t>giften per dag (2) </a:t>
            </a:r>
            <a:endParaRPr lang="nl-NL" sz="3200" kern="0" dirty="0" smtClean="0">
              <a:solidFill>
                <a:srgbClr val="0C618C"/>
              </a:solidFill>
              <a:latin typeface="Arial"/>
              <a:ea typeface="+mj-ea"/>
              <a:cs typeface="Arial"/>
            </a:endParaRPr>
          </a:p>
          <a:p>
            <a:pPr marL="457200" indent="-457200" defTabSz="914400">
              <a:buFont typeface="Arial" panose="020B0604020202020204" pitchFamily="34" charset="0"/>
              <a:buChar char="•"/>
            </a:pPr>
            <a:r>
              <a:rPr lang="nl-NL" sz="3200" b="1" kern="0" dirty="0" smtClean="0">
                <a:solidFill>
                  <a:srgbClr val="0C618C"/>
                </a:solidFill>
                <a:latin typeface="Arial"/>
                <a:ea typeface="+mj-ea"/>
                <a:cs typeface="Arial"/>
              </a:rPr>
              <a:t>D</a:t>
            </a:r>
            <a:r>
              <a:rPr lang="nl-NL" sz="3200" kern="0" dirty="0" smtClean="0">
                <a:solidFill>
                  <a:srgbClr val="0C618C"/>
                </a:solidFill>
                <a:latin typeface="Arial"/>
                <a:ea typeface="+mj-ea"/>
                <a:cs typeface="Arial"/>
              </a:rPr>
              <a:t>uur </a:t>
            </a:r>
            <a:r>
              <a:rPr lang="nl-NL" sz="3200" kern="0" dirty="0">
                <a:solidFill>
                  <a:srgbClr val="0C618C"/>
                </a:solidFill>
                <a:latin typeface="Arial"/>
                <a:ea typeface="+mj-ea"/>
                <a:cs typeface="Arial"/>
              </a:rPr>
              <a:t>(bijv. 7 dagen) </a:t>
            </a:r>
            <a:endParaRPr lang="nl-NL" sz="3200" kern="0" dirty="0" smtClean="0">
              <a:solidFill>
                <a:srgbClr val="0C618C"/>
              </a:solidFill>
              <a:latin typeface="Arial"/>
              <a:ea typeface="+mj-ea"/>
              <a:cs typeface="Arial"/>
            </a:endParaRPr>
          </a:p>
          <a:p>
            <a:pPr marL="457200" indent="-457200" defTabSz="914400">
              <a:buFont typeface="Arial" panose="020B0604020202020204" pitchFamily="34" charset="0"/>
              <a:buChar char="•"/>
            </a:pPr>
            <a:r>
              <a:rPr lang="nl-NL" sz="3200" b="1" kern="0" dirty="0" smtClean="0">
                <a:solidFill>
                  <a:srgbClr val="0C618C"/>
                </a:solidFill>
                <a:latin typeface="Arial"/>
                <a:ea typeface="+mj-ea"/>
                <a:cs typeface="Arial"/>
              </a:rPr>
              <a:t>I</a:t>
            </a:r>
            <a:r>
              <a:rPr lang="nl-NL" sz="3200" kern="0" dirty="0" smtClean="0">
                <a:solidFill>
                  <a:srgbClr val="0C618C"/>
                </a:solidFill>
                <a:latin typeface="Arial"/>
                <a:ea typeface="+mj-ea"/>
                <a:cs typeface="Arial"/>
              </a:rPr>
              <a:t>ndicatie </a:t>
            </a:r>
            <a:r>
              <a:rPr lang="nl-NL" sz="3200" kern="0" dirty="0">
                <a:solidFill>
                  <a:srgbClr val="0C618C"/>
                </a:solidFill>
                <a:latin typeface="Arial"/>
                <a:ea typeface="+mj-ea"/>
                <a:cs typeface="Arial"/>
              </a:rPr>
              <a:t>(bijv. otitis media) </a:t>
            </a:r>
            <a:endParaRPr lang="nl-NL" sz="3200" kern="0" dirty="0" smtClean="0">
              <a:solidFill>
                <a:srgbClr val="0C618C"/>
              </a:solidFill>
              <a:latin typeface="Arial"/>
              <a:ea typeface="+mj-ea"/>
              <a:cs typeface="Arial"/>
            </a:endParaRPr>
          </a:p>
          <a:p>
            <a:pPr marL="457200" indent="-457200" defTabSz="914400">
              <a:buFont typeface="Arial" panose="020B0604020202020204" pitchFamily="34" charset="0"/>
              <a:buChar char="•"/>
            </a:pPr>
            <a:r>
              <a:rPr lang="nl-NL" sz="3200" b="1" kern="0" dirty="0" smtClean="0">
                <a:solidFill>
                  <a:srgbClr val="0C618C"/>
                </a:solidFill>
                <a:latin typeface="Arial"/>
                <a:ea typeface="+mj-ea"/>
                <a:cs typeface="Arial"/>
              </a:rPr>
              <a:t>G</a:t>
            </a:r>
            <a:r>
              <a:rPr lang="nl-NL" sz="3200" kern="0" dirty="0" smtClean="0">
                <a:solidFill>
                  <a:srgbClr val="0C618C"/>
                </a:solidFill>
                <a:latin typeface="Arial"/>
                <a:ea typeface="+mj-ea"/>
                <a:cs typeface="Arial"/>
              </a:rPr>
              <a:t>ewicht ( </a:t>
            </a:r>
            <a:r>
              <a:rPr lang="nl-NL" sz="3200" kern="0" dirty="0">
                <a:solidFill>
                  <a:srgbClr val="0C618C"/>
                </a:solidFill>
                <a:latin typeface="Arial"/>
                <a:ea typeface="+mj-ea"/>
                <a:cs typeface="Arial"/>
              </a:rPr>
              <a:t>bijv. 20 kg)</a:t>
            </a:r>
            <a:endParaRPr lang="nl-NL" sz="3200" kern="0" dirty="0" smtClean="0">
              <a:solidFill>
                <a:srgbClr val="0C618C"/>
              </a:solidFill>
              <a:latin typeface="Arial"/>
              <a:ea typeface="+mj-ea"/>
              <a:cs typeface="Arial"/>
            </a:endParaRPr>
          </a:p>
          <a:p>
            <a:pPr marL="457200" indent="-457200" defTabSz="914400">
              <a:buFont typeface="Arial" panose="020B0604020202020204" pitchFamily="34" charset="0"/>
              <a:buChar char="•"/>
            </a:pPr>
            <a:endParaRPr lang="nl-NL" sz="3200" kern="0" dirty="0" smtClean="0">
              <a:solidFill>
                <a:srgbClr val="0C618C"/>
              </a:solidFill>
              <a:latin typeface="Arial"/>
              <a:ea typeface="+mj-ea"/>
              <a:cs typeface="Arial"/>
            </a:endParaRPr>
          </a:p>
          <a:p>
            <a:pPr marL="457200" indent="-457200" defTabSz="914400">
              <a:buFont typeface="Arial" panose="020B0604020202020204" pitchFamily="34" charset="0"/>
              <a:buChar char="•"/>
            </a:pPr>
            <a:endParaRPr lang="nl-NL" sz="3200" kern="0" dirty="0">
              <a:solidFill>
                <a:srgbClr val="0C618C"/>
              </a:solidFill>
              <a:latin typeface="Arial"/>
              <a:ea typeface="+mj-ea"/>
              <a:cs typeface="Arial"/>
            </a:endParaRPr>
          </a:p>
          <a:p>
            <a:pPr marL="457200" indent="-457200" defTabSz="914400">
              <a:buFont typeface="Arial" panose="020B0604020202020204" pitchFamily="34" charset="0"/>
              <a:buChar char="•"/>
            </a:pPr>
            <a:endParaRPr lang="en-US" kern="0" dirty="0">
              <a:solidFill>
                <a:sysClr val="windowText" lastClr="000000"/>
              </a:solidFill>
            </a:endParaRPr>
          </a:p>
        </p:txBody>
      </p:sp>
      <p:sp>
        <p:nvSpPr>
          <p:cNvPr id="2" name="Title 1"/>
          <p:cNvSpPr>
            <a:spLocks noGrp="1"/>
          </p:cNvSpPr>
          <p:nvPr>
            <p:ph type="title"/>
          </p:nvPr>
        </p:nvSpPr>
        <p:spPr>
          <a:xfrm>
            <a:off x="635000" y="685800"/>
            <a:ext cx="11842559" cy="1075200"/>
          </a:xfrm>
        </p:spPr>
        <p:txBody>
          <a:bodyPr>
            <a:normAutofit fontScale="90000"/>
          </a:bodyPr>
          <a:lstStyle/>
          <a:p>
            <a:r>
              <a:rPr lang="nl-NL" dirty="0"/>
              <a:t>Amoxicilline - recept</a:t>
            </a:r>
            <a:br>
              <a:rPr lang="nl-NL" dirty="0"/>
            </a:br>
            <a:endParaRPr lang="nl-NL" dirty="0"/>
          </a:p>
        </p:txBody>
      </p:sp>
      <p:pic>
        <p:nvPicPr>
          <p:cNvPr id="3" name="Picture 2"/>
          <p:cNvPicPr>
            <a:picLocks noChangeAspect="1"/>
          </p:cNvPicPr>
          <p:nvPr/>
        </p:nvPicPr>
        <p:blipFill>
          <a:blip r:embed="rId2"/>
          <a:stretch>
            <a:fillRect/>
          </a:stretch>
        </p:blipFill>
        <p:spPr>
          <a:xfrm>
            <a:off x="8026400" y="3657600"/>
            <a:ext cx="4178300" cy="3133725"/>
          </a:xfrm>
          <a:prstGeom prst="rect">
            <a:avLst/>
          </a:prstGeom>
        </p:spPr>
      </p:pic>
    </p:spTree>
    <p:extLst>
      <p:ext uri="{BB962C8B-B14F-4D97-AF65-F5344CB8AC3E}">
        <p14:creationId xmlns:p14="http://schemas.microsoft.com/office/powerpoint/2010/main" val="45114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4325" y="355167"/>
            <a:ext cx="11842559" cy="1075200"/>
          </a:xfrm>
        </p:spPr>
        <p:txBody>
          <a:bodyPr>
            <a:normAutofit fontScale="90000"/>
          </a:bodyPr>
          <a:lstStyle/>
          <a:p>
            <a:r>
              <a:rPr lang="nl-NL" sz="6000" dirty="0"/>
              <a:t>Take home </a:t>
            </a:r>
            <a:r>
              <a:rPr lang="nl-NL" sz="6000" dirty="0" err="1"/>
              <a:t>messages</a:t>
            </a:r>
            <a:r>
              <a:rPr lang="nl-NL" dirty="0"/>
              <a:t/>
            </a:r>
            <a:br>
              <a:rPr lang="nl-NL" dirty="0"/>
            </a:br>
            <a:endParaRPr lang="nl-NL" dirty="0"/>
          </a:p>
        </p:txBody>
      </p:sp>
      <p:sp>
        <p:nvSpPr>
          <p:cNvPr id="5" name="Content Placeholder 4"/>
          <p:cNvSpPr>
            <a:spLocks noGrp="1"/>
          </p:cNvSpPr>
          <p:nvPr>
            <p:ph idx="1"/>
          </p:nvPr>
        </p:nvSpPr>
        <p:spPr>
          <a:xfrm>
            <a:off x="711200" y="1676400"/>
            <a:ext cx="11842559" cy="5158514"/>
          </a:xfrm>
        </p:spPr>
        <p:txBody>
          <a:bodyPr/>
          <a:lstStyle/>
          <a:p>
            <a:r>
              <a:rPr lang="nl-NL" dirty="0" smtClean="0"/>
              <a:t>Hoge werkbelasting </a:t>
            </a:r>
            <a:r>
              <a:rPr lang="nl-NL" dirty="0" err="1" smtClean="0"/>
              <a:t>UWIs</a:t>
            </a:r>
            <a:r>
              <a:rPr lang="nl-NL" dirty="0" smtClean="0"/>
              <a:t> in eerste lijn</a:t>
            </a:r>
          </a:p>
          <a:p>
            <a:r>
              <a:rPr lang="nl-NL" dirty="0" smtClean="0"/>
              <a:t>Veel antibiotica</a:t>
            </a:r>
          </a:p>
          <a:p>
            <a:r>
              <a:rPr lang="nl-NL" dirty="0" smtClean="0"/>
              <a:t>Veel ruimte voor verbetering door:</a:t>
            </a:r>
          </a:p>
          <a:p>
            <a:pPr lvl="1"/>
            <a:r>
              <a:rPr lang="nl-NL" dirty="0" smtClean="0"/>
              <a:t>Drempel urine co ophogen</a:t>
            </a:r>
          </a:p>
          <a:p>
            <a:pPr lvl="1"/>
            <a:r>
              <a:rPr lang="nl-NL" dirty="0" smtClean="0"/>
              <a:t>Besluit om te behandelen bespreken</a:t>
            </a:r>
          </a:p>
          <a:p>
            <a:pPr lvl="1"/>
            <a:r>
              <a:rPr lang="nl-NL" dirty="0" smtClean="0"/>
              <a:t>Als we voorschrijven dan goede communicatie met apotheek</a:t>
            </a:r>
            <a:endParaRPr lang="nl-NL" dirty="0"/>
          </a:p>
        </p:txBody>
      </p:sp>
    </p:spTree>
    <p:extLst>
      <p:ext uri="{BB962C8B-B14F-4D97-AF65-F5344CB8AC3E}">
        <p14:creationId xmlns:p14="http://schemas.microsoft.com/office/powerpoint/2010/main" val="8882526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Doelen FTO</a:t>
            </a:r>
            <a:endParaRPr lang="nl-NL" dirty="0"/>
          </a:p>
        </p:txBody>
      </p:sp>
      <p:sp>
        <p:nvSpPr>
          <p:cNvPr id="3" name="Content Placeholder 2"/>
          <p:cNvSpPr>
            <a:spLocks noGrp="1"/>
          </p:cNvSpPr>
          <p:nvPr>
            <p:ph idx="1"/>
          </p:nvPr>
        </p:nvSpPr>
        <p:spPr/>
        <p:txBody>
          <a:bodyPr/>
          <a:lstStyle/>
          <a:p>
            <a:r>
              <a:rPr lang="nl-NL" sz="4400" dirty="0" smtClean="0"/>
              <a:t>Indruk krijgen van de werkbelasting van </a:t>
            </a:r>
            <a:r>
              <a:rPr lang="nl-NL" sz="4400" dirty="0" err="1" smtClean="0"/>
              <a:t>UWIs</a:t>
            </a:r>
            <a:r>
              <a:rPr lang="nl-NL" sz="4400" dirty="0" smtClean="0"/>
              <a:t> </a:t>
            </a:r>
            <a:endParaRPr lang="nl-NL" sz="4400" dirty="0"/>
          </a:p>
          <a:p>
            <a:r>
              <a:rPr lang="nl-NL" sz="4400" dirty="0" smtClean="0"/>
              <a:t>Kennis opdoen over de nieuwe richtlijn voor ouderen en de rol van asymptomatische </a:t>
            </a:r>
            <a:r>
              <a:rPr lang="nl-NL" sz="4400" dirty="0" err="1" smtClean="0"/>
              <a:t>bacteriurie</a:t>
            </a:r>
            <a:endParaRPr lang="nl-NL" sz="4400" dirty="0"/>
          </a:p>
          <a:p>
            <a:r>
              <a:rPr lang="nl-NL" sz="4400" dirty="0" smtClean="0"/>
              <a:t>Kennis opdoen over de nieuwe NHG standaard en de rol van het uitgestelde antibiotica recept</a:t>
            </a:r>
          </a:p>
          <a:p>
            <a:r>
              <a:rPr lang="nl-NL" sz="4400" dirty="0" smtClean="0"/>
              <a:t>Kennis opdoen over BRMO bij </a:t>
            </a:r>
            <a:r>
              <a:rPr lang="nl-NL" sz="4400" dirty="0" err="1" smtClean="0"/>
              <a:t>UWIs</a:t>
            </a:r>
            <a:r>
              <a:rPr lang="nl-NL" sz="4400" dirty="0" smtClean="0"/>
              <a:t> en hoe te registreren in de praktijk</a:t>
            </a:r>
            <a:endParaRPr lang="nl-NL" sz="4400" dirty="0"/>
          </a:p>
          <a:p>
            <a:r>
              <a:rPr lang="nl-NL" sz="4400" dirty="0"/>
              <a:t>Het maken van afspraken over </a:t>
            </a:r>
            <a:r>
              <a:rPr lang="nl-NL" sz="4400" dirty="0" smtClean="0"/>
              <a:t>UWI diagnostiek en voorschriften in de praktijk</a:t>
            </a:r>
            <a:endParaRPr lang="nl-NL" sz="4400" dirty="0"/>
          </a:p>
          <a:p>
            <a:endParaRPr lang="nl-NL" sz="4400" dirty="0"/>
          </a:p>
        </p:txBody>
      </p:sp>
    </p:spTree>
    <p:extLst>
      <p:ext uri="{BB962C8B-B14F-4D97-AF65-F5344CB8AC3E}">
        <p14:creationId xmlns:p14="http://schemas.microsoft.com/office/powerpoint/2010/main" val="12060266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nl-NL" altLang="nl-NL" dirty="0"/>
              <a:t>MAKEN VAN AFSPRAKEN</a:t>
            </a:r>
            <a:br>
              <a:rPr lang="nl-NL" altLang="nl-NL" dirty="0"/>
            </a:br>
            <a:endParaRPr lang="nl-NL" dirty="0"/>
          </a:p>
        </p:txBody>
      </p:sp>
      <p:pic>
        <p:nvPicPr>
          <p:cNvPr id="205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9658" y="2418927"/>
            <a:ext cx="4287238" cy="4287238"/>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nl-NL" dirty="0" smtClean="0"/>
              <a:t>Vakgroep Huisartsgeneeskunde</a:t>
            </a:r>
            <a:endParaRPr lang="nl-NL" dirty="0"/>
          </a:p>
        </p:txBody>
      </p:sp>
    </p:spTree>
    <p:extLst>
      <p:ext uri="{BB962C8B-B14F-4D97-AF65-F5344CB8AC3E}">
        <p14:creationId xmlns:p14="http://schemas.microsoft.com/office/powerpoint/2010/main" val="12494898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r>
              <a:rPr lang="nl-NL" altLang="nl-NL" sz="5689" dirty="0"/>
              <a:t>Maken van afspraken</a:t>
            </a:r>
          </a:p>
        </p:txBody>
      </p:sp>
      <p:sp>
        <p:nvSpPr>
          <p:cNvPr id="26627" name="Rectangle 3" descr="textFieldBg"/>
          <p:cNvSpPr>
            <a:spLocks noGrp="1" noChangeArrowheads="1"/>
          </p:cNvSpPr>
          <p:nvPr>
            <p:ph idx="1"/>
          </p:nvPr>
        </p:nvSpPr>
        <p:spPr>
          <a:xfrm>
            <a:off x="511999" y="1582380"/>
            <a:ext cx="11842559" cy="5158514"/>
          </a:xfrm>
        </p:spPr>
        <p:txBody>
          <a:bodyPr/>
          <a:lstStyle/>
          <a:p>
            <a:pPr marL="0" indent="0"/>
            <a:r>
              <a:rPr lang="nl-NL" altLang="nl-NL" dirty="0"/>
              <a:t>Afspraak 1</a:t>
            </a:r>
          </a:p>
          <a:p>
            <a:pPr marL="0" indent="0">
              <a:lnSpc>
                <a:spcPts val="3556"/>
              </a:lnSpc>
            </a:pPr>
            <a:r>
              <a:rPr lang="nl-NL" altLang="nl-NL" sz="4551" i="1" dirty="0">
                <a:solidFill>
                  <a:srgbClr val="66CCFF"/>
                </a:solidFill>
              </a:rPr>
              <a:t>Voeg hier het voorstel van de voorbereiders in voor de groepsafspraken over het voorkomen en tegengaan van antibioticaresistentie.</a:t>
            </a:r>
          </a:p>
          <a:p>
            <a:pPr marL="0" indent="0">
              <a:lnSpc>
                <a:spcPts val="3556"/>
              </a:lnSpc>
            </a:pPr>
            <a:endParaRPr lang="nl-NL" altLang="nl-NL" dirty="0"/>
          </a:p>
          <a:p>
            <a:pPr marL="0" indent="0"/>
            <a:r>
              <a:rPr lang="nl-NL" altLang="nl-NL" dirty="0"/>
              <a:t>Actie 1</a:t>
            </a:r>
          </a:p>
          <a:p>
            <a:pPr marL="0" indent="0">
              <a:lnSpc>
                <a:spcPts val="3556"/>
              </a:lnSpc>
            </a:pPr>
            <a:r>
              <a:rPr lang="nl-NL" altLang="nl-NL" sz="4551" i="1" dirty="0">
                <a:solidFill>
                  <a:srgbClr val="66CCFF"/>
                </a:solidFill>
              </a:rPr>
              <a:t>Voeg hier het voorstel van de voorbereiders in voor de bijbehorende actie.</a:t>
            </a:r>
          </a:p>
          <a:p>
            <a:pPr marL="0" indent="0">
              <a:lnSpc>
                <a:spcPts val="3556"/>
              </a:lnSpc>
            </a:pPr>
            <a:endParaRPr lang="nl-NL" altLang="nl-NL" dirty="0"/>
          </a:p>
          <a:p>
            <a:pPr marL="0" indent="0"/>
            <a:r>
              <a:rPr lang="nl-NL" altLang="nl-NL" dirty="0"/>
              <a:t>Resultaatdoelstelling 1</a:t>
            </a:r>
          </a:p>
          <a:p>
            <a:pPr marL="0" indent="0">
              <a:lnSpc>
                <a:spcPts val="3556"/>
              </a:lnSpc>
            </a:pPr>
            <a:r>
              <a:rPr lang="nl-NL" altLang="nl-NL" sz="4551" i="1" dirty="0">
                <a:solidFill>
                  <a:srgbClr val="66CCFF"/>
                </a:solidFill>
              </a:rPr>
              <a:t>Voeg hier het voorstel van de voorbereiders in voor de bijbehorende</a:t>
            </a:r>
          </a:p>
          <a:p>
            <a:pPr marL="0" indent="0">
              <a:lnSpc>
                <a:spcPts val="3556"/>
              </a:lnSpc>
            </a:pPr>
            <a:r>
              <a:rPr lang="nl-NL" altLang="nl-NL" sz="4551" i="1" dirty="0">
                <a:solidFill>
                  <a:srgbClr val="66CCFF"/>
                </a:solidFill>
              </a:rPr>
              <a:t>resultaatdoelstelling.</a:t>
            </a:r>
            <a:endParaRPr lang="nl-NL" altLang="nl-NL" sz="4551" dirty="0"/>
          </a:p>
        </p:txBody>
      </p:sp>
      <p:sp>
        <p:nvSpPr>
          <p:cNvPr id="2" name="Footer Placeholder 1"/>
          <p:cNvSpPr>
            <a:spLocks noGrp="1"/>
          </p:cNvSpPr>
          <p:nvPr>
            <p:ph type="ftr" sz="quarter" idx="11"/>
          </p:nvPr>
        </p:nvSpPr>
        <p:spPr/>
        <p:txBody>
          <a:bodyPr/>
          <a:lstStyle/>
          <a:p>
            <a:r>
              <a:rPr lang="nl-NL" smtClean="0"/>
              <a:t>Vakgroep Huisartsgeneeskunde</a:t>
            </a:r>
            <a:endParaRPr lang="nl-NL" dirty="0"/>
          </a:p>
        </p:txBody>
      </p:sp>
    </p:spTree>
    <p:extLst>
      <p:ext uri="{BB962C8B-B14F-4D97-AF65-F5344CB8AC3E}">
        <p14:creationId xmlns:p14="http://schemas.microsoft.com/office/powerpoint/2010/main" val="6975102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Referenties</a:t>
            </a:r>
            <a:endParaRPr lang="nl-NL" dirty="0"/>
          </a:p>
        </p:txBody>
      </p:sp>
      <p:sp>
        <p:nvSpPr>
          <p:cNvPr id="3" name="Content Placeholder 2"/>
          <p:cNvSpPr>
            <a:spLocks noGrp="1"/>
          </p:cNvSpPr>
          <p:nvPr>
            <p:ph idx="1"/>
          </p:nvPr>
        </p:nvSpPr>
        <p:spPr>
          <a:xfrm>
            <a:off x="511999" y="1524000"/>
            <a:ext cx="11842559" cy="5158514"/>
          </a:xfrm>
        </p:spPr>
        <p:txBody>
          <a:bodyPr/>
          <a:lstStyle/>
          <a:p>
            <a:r>
              <a:rPr lang="nl-NL" sz="2000" dirty="0" smtClean="0"/>
              <a:t>Van </a:t>
            </a:r>
            <a:r>
              <a:rPr lang="nl-NL" sz="2000" dirty="0" err="1"/>
              <a:t>Pinxteren</a:t>
            </a:r>
            <a:r>
              <a:rPr lang="nl-NL" sz="2000" dirty="0"/>
              <a:t> B KB, Geerlings SE, Visser HS, Klinkhamer S, Van der Weele GM, Verduijn MM, </a:t>
            </a:r>
            <a:r>
              <a:rPr lang="nl-NL" sz="2000" dirty="0" err="1"/>
              <a:t>Opstelten</a:t>
            </a:r>
            <a:r>
              <a:rPr lang="nl-NL" sz="2000" dirty="0"/>
              <a:t> W, Burgers JS, Van Asselt KM. NHG-Standaard Urineweginfecties. Huisarts Wet. 2013;56(6):270-80</a:t>
            </a:r>
            <a:r>
              <a:rPr lang="nl-NL" sz="2000" dirty="0" smtClean="0"/>
              <a:t>.</a:t>
            </a:r>
          </a:p>
          <a:p>
            <a:r>
              <a:rPr lang="nl-NL" sz="2000" dirty="0" err="1" smtClean="0"/>
              <a:t>Verenso</a:t>
            </a:r>
            <a:r>
              <a:rPr lang="nl-NL" sz="2000" dirty="0"/>
              <a:t>. Urineweginfecties richtlijn. 2018</a:t>
            </a:r>
            <a:r>
              <a:rPr lang="nl-NL" sz="2000" dirty="0" smtClean="0"/>
              <a:t>. </a:t>
            </a:r>
            <a:r>
              <a:rPr lang="nl-NL" sz="2000" dirty="0">
                <a:hlinkClick r:id="rId2"/>
              </a:rPr>
              <a:t>https://</a:t>
            </a:r>
            <a:r>
              <a:rPr lang="nl-NL" sz="2000" dirty="0" smtClean="0">
                <a:hlinkClick r:id="rId2"/>
              </a:rPr>
              <a:t>www.verenso.nl/richtlijnen-en-praktijkvoering/richtlijnendatabase/urineweginfecties</a:t>
            </a:r>
            <a:endParaRPr lang="nl-NL" sz="2000" dirty="0" smtClean="0"/>
          </a:p>
          <a:p>
            <a:r>
              <a:rPr lang="en-US" sz="2000" dirty="0" err="1"/>
              <a:t>Ducharme</a:t>
            </a:r>
            <a:r>
              <a:rPr lang="en-US" sz="2000" dirty="0"/>
              <a:t> J, Neilson S, </a:t>
            </a:r>
            <a:r>
              <a:rPr lang="en-US" sz="2000" dirty="0" err="1"/>
              <a:t>Ginn</a:t>
            </a:r>
            <a:r>
              <a:rPr lang="en-US" sz="2000" dirty="0"/>
              <a:t> JL. Can urine cultures and reagent test strips be used to diagnose urinary tract infection in elderly emergency department patients without focal urinary symptoms? CJEM. 2007 Mar;9(2):87-92. Erratum in: CJEM. 2007;9(4):285</a:t>
            </a:r>
            <a:r>
              <a:rPr lang="en-US" sz="2000" dirty="0" smtClean="0"/>
              <a:t>.</a:t>
            </a:r>
          </a:p>
          <a:p>
            <a:r>
              <a:rPr lang="en-US" sz="2000" dirty="0" err="1" smtClean="0"/>
              <a:t>Gharbi</a:t>
            </a:r>
            <a:r>
              <a:rPr lang="en-US" sz="2000" dirty="0" smtClean="0"/>
              <a:t> </a:t>
            </a:r>
            <a:r>
              <a:rPr lang="en-US" sz="2000" dirty="0"/>
              <a:t>M, Drysdale JH, </a:t>
            </a:r>
            <a:r>
              <a:rPr lang="en-US" sz="2000" dirty="0" err="1"/>
              <a:t>Lishman</a:t>
            </a:r>
            <a:r>
              <a:rPr lang="en-US" sz="2000" dirty="0"/>
              <a:t> H, Goudie R, </a:t>
            </a:r>
            <a:r>
              <a:rPr lang="en-US" sz="2000" dirty="0" err="1"/>
              <a:t>Molokhia</a:t>
            </a:r>
            <a:r>
              <a:rPr lang="en-US" sz="2000" dirty="0"/>
              <a:t> M, Johnson AP, et al. Antibiotic management of urinary tract infection in elderly patients in primary care and its association with bloodstream infections and all cause mortality: population based cohort study. BMJ. 2019;364:l525</a:t>
            </a:r>
            <a:r>
              <a:rPr lang="en-US" sz="2000" dirty="0" smtClean="0"/>
              <a:t>.</a:t>
            </a:r>
          </a:p>
          <a:p>
            <a:r>
              <a:rPr lang="en-US" sz="2000" dirty="0" smtClean="0"/>
              <a:t>Duane </a:t>
            </a:r>
            <a:r>
              <a:rPr lang="en-US" sz="2000" dirty="0"/>
              <a:t>S, Beatty P, Murphy AW, </a:t>
            </a:r>
            <a:r>
              <a:rPr lang="en-US" sz="2000" dirty="0" err="1"/>
              <a:t>Vellinga</a:t>
            </a:r>
            <a:r>
              <a:rPr lang="en-US" sz="2000" dirty="0"/>
              <a:t> A. Exploring Experiences of Delayed Prescribing and Symptomatic Treatment for Urinary Tract Infections among General Practitioners and Patients in Ambulatory Care: A Qualitative Study. Antibiotics (Basel). 2016;5(3</a:t>
            </a:r>
            <a:r>
              <a:rPr lang="en-US" sz="2000" dirty="0" smtClean="0"/>
              <a:t>).</a:t>
            </a:r>
          </a:p>
          <a:p>
            <a:r>
              <a:rPr lang="en-US" sz="2000" dirty="0" smtClean="0"/>
              <a:t>Butler </a:t>
            </a:r>
            <a:r>
              <a:rPr lang="en-US" sz="2000" dirty="0"/>
              <a:t>CC, Hawking MK, Quigley A, McNulty CA. Incidence, severity, help seeking, and management of uncomplicated urinary tract infection: a population-based survey. Br J Gen </a:t>
            </a:r>
            <a:r>
              <a:rPr lang="en-US" sz="2000" dirty="0" err="1"/>
              <a:t>Pract</a:t>
            </a:r>
            <a:r>
              <a:rPr lang="en-US" sz="2000" dirty="0"/>
              <a:t>. 2015;65(639):</a:t>
            </a:r>
            <a:r>
              <a:rPr lang="en-US" sz="2000" dirty="0" smtClean="0"/>
              <a:t>e702-7.</a:t>
            </a:r>
          </a:p>
          <a:p>
            <a:r>
              <a:rPr lang="en-US" sz="2000" dirty="0" smtClean="0"/>
              <a:t>Peters </a:t>
            </a:r>
            <a:r>
              <a:rPr lang="en-US" sz="2000" dirty="0"/>
              <a:t>B, de Bont EG, Cals JW. [Amoxicillin and paracetamol dosing in children: playing safe]. Ned </a:t>
            </a:r>
            <a:r>
              <a:rPr lang="en-US" sz="2000" dirty="0" err="1"/>
              <a:t>Tijdschr</a:t>
            </a:r>
            <a:r>
              <a:rPr lang="en-US" sz="2000" dirty="0"/>
              <a:t> </a:t>
            </a:r>
            <a:r>
              <a:rPr lang="en-US" sz="2000" dirty="0" err="1"/>
              <a:t>Geneeskd</a:t>
            </a:r>
            <a:r>
              <a:rPr lang="en-US" sz="2000" dirty="0"/>
              <a:t>. 2016;160:D345.</a:t>
            </a:r>
          </a:p>
          <a:p>
            <a:endParaRPr lang="en-US" sz="2000" dirty="0" smtClean="0"/>
          </a:p>
          <a:p>
            <a:endParaRPr lang="en-US" sz="2000" dirty="0" smtClean="0"/>
          </a:p>
          <a:p>
            <a:endParaRPr lang="en-US" sz="2000" dirty="0" smtClean="0"/>
          </a:p>
          <a:p>
            <a:endParaRPr lang="nl-NL" sz="2000" dirty="0" smtClean="0"/>
          </a:p>
          <a:p>
            <a:endParaRPr lang="nl-NL" sz="2000" dirty="0"/>
          </a:p>
          <a:p>
            <a:endParaRPr lang="nl-NL" sz="2000" dirty="0" smtClean="0"/>
          </a:p>
          <a:p>
            <a:endParaRPr lang="nl-NL" sz="2000" dirty="0"/>
          </a:p>
          <a:p>
            <a:endParaRPr lang="nl-NL" dirty="0"/>
          </a:p>
        </p:txBody>
      </p:sp>
    </p:spTree>
    <p:extLst>
      <p:ext uri="{BB962C8B-B14F-4D97-AF65-F5344CB8AC3E}">
        <p14:creationId xmlns:p14="http://schemas.microsoft.com/office/powerpoint/2010/main" val="11956495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Evaluatie </a:t>
            </a:r>
            <a:endParaRPr lang="nl-NL" dirty="0"/>
          </a:p>
        </p:txBody>
      </p:sp>
      <p:sp>
        <p:nvSpPr>
          <p:cNvPr id="3" name="Tijdelijke aanduiding voor inhoud 2"/>
          <p:cNvSpPr>
            <a:spLocks noGrp="1"/>
          </p:cNvSpPr>
          <p:nvPr>
            <p:ph idx="1"/>
          </p:nvPr>
        </p:nvSpPr>
        <p:spPr/>
        <p:txBody>
          <a:bodyPr/>
          <a:lstStyle/>
          <a:p>
            <a:pPr marL="0" indent="0">
              <a:buNone/>
            </a:pPr>
            <a:r>
              <a:rPr lang="nl-NL" sz="4000" dirty="0"/>
              <a:t>LINK ontwikkelt scholingen en stelt deze gratis kant en klaar beschikbaar. </a:t>
            </a:r>
          </a:p>
          <a:p>
            <a:pPr marL="0" indent="0">
              <a:buNone/>
            </a:pPr>
            <a:r>
              <a:rPr lang="nl-NL" sz="4000" dirty="0"/>
              <a:t>Het enige dat we in ruil hiervoor nodig hebben is jullie evaluatie en input over het FTO dat jullie hebben gebruikt. Zie hiervoor het bijgevoegde evaluatie formulier op onze website. Het formulier mogen jullie sturen naar </a:t>
            </a:r>
            <a:r>
              <a:rPr lang="nl-NL" sz="4000" b="1" u="sng" dirty="0">
                <a:hlinkClick r:id="rId2"/>
              </a:rPr>
              <a:t>link@nazl.nl</a:t>
            </a:r>
            <a:r>
              <a:rPr lang="nl-NL" sz="4000" b="1" dirty="0"/>
              <a:t> </a:t>
            </a:r>
            <a:endParaRPr lang="nl-NL" sz="4000" dirty="0"/>
          </a:p>
          <a:p>
            <a:endParaRPr lang="nl-NL" dirty="0"/>
          </a:p>
        </p:txBody>
      </p:sp>
    </p:spTree>
    <p:extLst>
      <p:ext uri="{BB962C8B-B14F-4D97-AF65-F5344CB8AC3E}">
        <p14:creationId xmlns:p14="http://schemas.microsoft.com/office/powerpoint/2010/main" val="27000811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Vragen?</a:t>
            </a:r>
            <a:endParaRPr lang="nl-NL" dirty="0"/>
          </a:p>
        </p:txBody>
      </p:sp>
      <p:sp>
        <p:nvSpPr>
          <p:cNvPr id="3" name="Content Placeholder 2"/>
          <p:cNvSpPr>
            <a:spLocks noGrp="1"/>
          </p:cNvSpPr>
          <p:nvPr>
            <p:ph idx="1"/>
          </p:nvPr>
        </p:nvSpPr>
        <p:spPr/>
        <p:txBody>
          <a:bodyPr/>
          <a:lstStyle/>
          <a:p>
            <a:r>
              <a:rPr lang="nl-NL" dirty="0"/>
              <a:t>Eefje de Bont, </a:t>
            </a:r>
            <a:r>
              <a:rPr lang="nl-NL" dirty="0" smtClean="0"/>
              <a:t>huisarts- </a:t>
            </a:r>
            <a:r>
              <a:rPr lang="nl-NL" dirty="0"/>
              <a:t>onderzoeker</a:t>
            </a:r>
            <a:br>
              <a:rPr lang="nl-NL" dirty="0"/>
            </a:br>
            <a:r>
              <a:rPr lang="nl-NL" dirty="0"/>
              <a:t>Huisartsgeneeskunde, Universiteit </a:t>
            </a:r>
            <a:r>
              <a:rPr lang="nl-NL" dirty="0" smtClean="0"/>
              <a:t>Maastricht</a:t>
            </a:r>
          </a:p>
          <a:p>
            <a:r>
              <a:rPr lang="nl-NL" smtClean="0">
                <a:hlinkClick r:id="rId2"/>
              </a:rPr>
              <a:t>link</a:t>
            </a:r>
            <a:r>
              <a:rPr lang="nl-NL" smtClean="0">
                <a:hlinkClick r:id="rId2"/>
              </a:rPr>
              <a:t>@nazl.nl</a:t>
            </a:r>
            <a:r>
              <a:rPr lang="nl-NL" smtClean="0"/>
              <a:t> </a:t>
            </a:r>
            <a:endParaRPr lang="nl-NL" dirty="0"/>
          </a:p>
          <a:p>
            <a:r>
              <a:rPr lang="nl-NL" dirty="0"/>
              <a:t>Twitter: @</a:t>
            </a:r>
            <a:r>
              <a:rPr lang="nl-NL" dirty="0" err="1"/>
              <a:t>Eefje_de_Bont</a:t>
            </a:r>
            <a:endParaRPr lang="nl-NL" dirty="0"/>
          </a:p>
          <a:p>
            <a:endParaRPr lang="nl-NL" dirty="0"/>
          </a:p>
        </p:txBody>
      </p:sp>
    </p:spTree>
    <p:extLst>
      <p:ext uri="{BB962C8B-B14F-4D97-AF65-F5344CB8AC3E}">
        <p14:creationId xmlns:p14="http://schemas.microsoft.com/office/powerpoint/2010/main" val="3867568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1999" y="589170"/>
            <a:ext cx="11842559" cy="2006703"/>
          </a:xfrm>
          <a:prstGeom prst="rect">
            <a:avLst/>
          </a:prstGeom>
        </p:spPr>
        <p:txBody>
          <a:bodyPr vert="horz" wrap="square" lIns="0" tIns="0" rIns="0" bIns="0" rtlCol="0">
            <a:spAutoFit/>
          </a:bodyPr>
          <a:lstStyle/>
          <a:p>
            <a:pPr marL="12700"/>
            <a:r>
              <a:rPr lang="nl-NL" dirty="0" smtClean="0"/>
              <a:t>Deel 1: </a:t>
            </a:r>
            <a:r>
              <a:rPr lang="nl-NL" dirty="0" err="1" smtClean="0"/>
              <a:t>UWIs</a:t>
            </a:r>
            <a:r>
              <a:rPr lang="nl-NL" dirty="0" smtClean="0"/>
              <a:t> </a:t>
            </a:r>
            <a:r>
              <a:rPr lang="nl-NL" dirty="0"/>
              <a:t>op de HAP</a:t>
            </a:r>
            <a:br>
              <a:rPr lang="nl-NL" dirty="0"/>
            </a:br>
            <a:r>
              <a:rPr lang="nl-NL" dirty="0"/>
              <a:t> </a:t>
            </a:r>
            <a:r>
              <a:rPr lang="nl-NL" sz="3200" b="0" kern="1200" dirty="0" smtClean="0">
                <a:solidFill>
                  <a:srgbClr val="CD0233"/>
                </a:solidFill>
                <a:latin typeface="Arial"/>
                <a:cs typeface="Arial"/>
              </a:rPr>
              <a:t/>
            </a:r>
            <a:br>
              <a:rPr lang="nl-NL" sz="3200" b="0" kern="1200" dirty="0" smtClean="0">
                <a:solidFill>
                  <a:srgbClr val="CD0233"/>
                </a:solidFill>
                <a:latin typeface="Arial"/>
                <a:cs typeface="Arial"/>
              </a:rPr>
            </a:br>
            <a:endParaRPr sz="2800" b="0" kern="1200" dirty="0">
              <a:solidFill>
                <a:srgbClr val="0C618C"/>
              </a:solidFill>
              <a:latin typeface="Arial"/>
              <a:cs typeface="Arial"/>
            </a:endParaRPr>
          </a:p>
        </p:txBody>
      </p:sp>
      <p:sp>
        <p:nvSpPr>
          <p:cNvPr id="3" name="Content Placeholder 2"/>
          <p:cNvSpPr>
            <a:spLocks noGrp="1"/>
          </p:cNvSpPr>
          <p:nvPr>
            <p:ph idx="1"/>
          </p:nvPr>
        </p:nvSpPr>
        <p:spPr/>
        <p:txBody>
          <a:bodyPr/>
          <a:lstStyle/>
          <a:p>
            <a:r>
              <a:rPr lang="nl-NL" dirty="0" smtClean="0"/>
              <a:t>In 2018 </a:t>
            </a:r>
            <a:r>
              <a:rPr lang="en-US" dirty="0"/>
              <a:t>5698 </a:t>
            </a:r>
            <a:r>
              <a:rPr lang="en-US" dirty="0" err="1"/>
              <a:t>contacten</a:t>
            </a:r>
            <a:r>
              <a:rPr lang="en-US" dirty="0"/>
              <a:t> </a:t>
            </a:r>
            <a:r>
              <a:rPr lang="en-US" dirty="0" err="1" smtClean="0"/>
              <a:t>vermoeden</a:t>
            </a:r>
            <a:r>
              <a:rPr lang="en-US" dirty="0" smtClean="0"/>
              <a:t> UWI</a:t>
            </a:r>
          </a:p>
          <a:p>
            <a:pPr lvl="1"/>
            <a:r>
              <a:rPr lang="en-US" dirty="0" smtClean="0"/>
              <a:t>(</a:t>
            </a:r>
            <a:r>
              <a:rPr lang="en-US" dirty="0"/>
              <a:t>3551 </a:t>
            </a:r>
            <a:r>
              <a:rPr lang="en-US" dirty="0" smtClean="0"/>
              <a:t>Heerlen; </a:t>
            </a:r>
            <a:r>
              <a:rPr lang="en-US" dirty="0"/>
              <a:t>2147 Maastricht</a:t>
            </a:r>
            <a:r>
              <a:rPr lang="en-US" dirty="0" smtClean="0"/>
              <a:t>)</a:t>
            </a:r>
          </a:p>
          <a:p>
            <a:pPr lvl="1"/>
            <a:endParaRPr lang="en-US" dirty="0"/>
          </a:p>
          <a:p>
            <a:r>
              <a:rPr lang="en-US" dirty="0"/>
              <a:t>3383 </a:t>
            </a:r>
            <a:r>
              <a:rPr lang="en-US" dirty="0" err="1" smtClean="0"/>
              <a:t>fysiek</a:t>
            </a:r>
            <a:r>
              <a:rPr lang="en-US" dirty="0" smtClean="0"/>
              <a:t> contact (59.4</a:t>
            </a:r>
            <a:r>
              <a:rPr lang="en-US" dirty="0"/>
              <a:t>%)</a:t>
            </a:r>
          </a:p>
          <a:p>
            <a:endParaRPr lang="en-US" dirty="0"/>
          </a:p>
          <a:p>
            <a:r>
              <a:rPr lang="en-US" dirty="0"/>
              <a:t>78.7</a:t>
            </a:r>
            <a:r>
              <a:rPr lang="en-US" dirty="0" smtClean="0"/>
              <a:t>% </a:t>
            </a:r>
            <a:r>
              <a:rPr lang="en-US" dirty="0" err="1" smtClean="0"/>
              <a:t>vrouwen</a:t>
            </a:r>
            <a:endParaRPr lang="en-US" dirty="0"/>
          </a:p>
          <a:p>
            <a:endParaRPr lang="en-US" dirty="0"/>
          </a:p>
          <a:p>
            <a:endParaRPr lang="nl-NL" dirty="0" smtClean="0"/>
          </a:p>
        </p:txBody>
      </p:sp>
      <p:pic>
        <p:nvPicPr>
          <p:cNvPr id="6" name="Picture 5"/>
          <p:cNvPicPr>
            <a:picLocks noChangeAspect="1"/>
          </p:cNvPicPr>
          <p:nvPr/>
        </p:nvPicPr>
        <p:blipFill>
          <a:blip r:embed="rId3"/>
          <a:stretch>
            <a:fillRect/>
          </a:stretch>
        </p:blipFill>
        <p:spPr>
          <a:xfrm>
            <a:off x="7872728" y="5341806"/>
            <a:ext cx="4476750" cy="2984500"/>
          </a:xfrm>
          <a:prstGeom prst="rect">
            <a:avLst/>
          </a:prstGeom>
        </p:spPr>
      </p:pic>
    </p:spTree>
    <p:extLst>
      <p:ext uri="{BB962C8B-B14F-4D97-AF65-F5344CB8AC3E}">
        <p14:creationId xmlns:p14="http://schemas.microsoft.com/office/powerpoint/2010/main" val="325955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1999" y="589170"/>
            <a:ext cx="11842559" cy="2006703"/>
          </a:xfrm>
          <a:prstGeom prst="rect">
            <a:avLst/>
          </a:prstGeom>
        </p:spPr>
        <p:txBody>
          <a:bodyPr vert="horz" wrap="square" lIns="0" tIns="0" rIns="0" bIns="0" rtlCol="0">
            <a:spAutoFit/>
          </a:bodyPr>
          <a:lstStyle/>
          <a:p>
            <a:pPr marL="12700"/>
            <a:r>
              <a:rPr lang="nl-NL" dirty="0" smtClean="0"/>
              <a:t>Deel 1: </a:t>
            </a:r>
            <a:r>
              <a:rPr lang="nl-NL" dirty="0" err="1" smtClean="0"/>
              <a:t>UWIs</a:t>
            </a:r>
            <a:r>
              <a:rPr lang="nl-NL" dirty="0" smtClean="0"/>
              <a:t> </a:t>
            </a:r>
            <a:r>
              <a:rPr lang="nl-NL" dirty="0"/>
              <a:t>op de </a:t>
            </a:r>
            <a:r>
              <a:rPr lang="nl-NL" dirty="0" smtClean="0"/>
              <a:t>HAP - diagnostiek</a:t>
            </a:r>
            <a:r>
              <a:rPr lang="nl-NL" dirty="0"/>
              <a:t/>
            </a:r>
            <a:br>
              <a:rPr lang="nl-NL" dirty="0"/>
            </a:br>
            <a:r>
              <a:rPr lang="nl-NL" dirty="0"/>
              <a:t> </a:t>
            </a:r>
            <a:r>
              <a:rPr lang="nl-NL" sz="3200" b="0" kern="1200" dirty="0" smtClean="0">
                <a:solidFill>
                  <a:srgbClr val="CD0233"/>
                </a:solidFill>
                <a:latin typeface="Arial"/>
                <a:cs typeface="Arial"/>
              </a:rPr>
              <a:t/>
            </a:r>
            <a:br>
              <a:rPr lang="nl-NL" sz="3200" b="0" kern="1200" dirty="0" smtClean="0">
                <a:solidFill>
                  <a:srgbClr val="CD0233"/>
                </a:solidFill>
                <a:latin typeface="Arial"/>
                <a:cs typeface="Arial"/>
              </a:rPr>
            </a:br>
            <a:endParaRPr sz="2800" b="0" kern="1200" dirty="0">
              <a:solidFill>
                <a:srgbClr val="0C618C"/>
              </a:solidFill>
              <a:latin typeface="Arial"/>
              <a:cs typeface="Arial"/>
            </a:endParaRPr>
          </a:p>
        </p:txBody>
      </p:sp>
      <p:sp>
        <p:nvSpPr>
          <p:cNvPr id="3" name="Content Placeholder 2"/>
          <p:cNvSpPr>
            <a:spLocks noGrp="1"/>
          </p:cNvSpPr>
          <p:nvPr>
            <p:ph idx="1"/>
          </p:nvPr>
        </p:nvSpPr>
        <p:spPr/>
        <p:txBody>
          <a:bodyPr/>
          <a:lstStyle/>
          <a:p>
            <a:r>
              <a:rPr lang="en-US" dirty="0" err="1" smtClean="0"/>
              <a:t>Urinestick</a:t>
            </a:r>
            <a:r>
              <a:rPr lang="en-US" dirty="0"/>
              <a:t>: 2961 </a:t>
            </a:r>
            <a:r>
              <a:rPr lang="en-US" dirty="0" err="1"/>
              <a:t>patienten</a:t>
            </a:r>
            <a:r>
              <a:rPr lang="en-US" dirty="0"/>
              <a:t> (87.5</a:t>
            </a:r>
            <a:r>
              <a:rPr lang="en-US" dirty="0" smtClean="0"/>
              <a:t>%)</a:t>
            </a:r>
            <a:endParaRPr lang="en-US" dirty="0"/>
          </a:p>
          <a:p>
            <a:r>
              <a:rPr lang="en-US" dirty="0" err="1"/>
              <a:t>Kweek</a:t>
            </a:r>
            <a:r>
              <a:rPr lang="en-US" dirty="0"/>
              <a:t>: 232 </a:t>
            </a:r>
            <a:r>
              <a:rPr lang="en-US" dirty="0" err="1"/>
              <a:t>patienten</a:t>
            </a:r>
            <a:r>
              <a:rPr lang="en-US" dirty="0"/>
              <a:t> (4.1</a:t>
            </a:r>
            <a:r>
              <a:rPr lang="en-US" dirty="0" smtClean="0"/>
              <a:t>%)</a:t>
            </a:r>
          </a:p>
          <a:p>
            <a:endParaRPr lang="en-US" dirty="0"/>
          </a:p>
          <a:p>
            <a:r>
              <a:rPr lang="en-US" dirty="0" err="1" smtClean="0"/>
              <a:t>Redenen</a:t>
            </a:r>
            <a:r>
              <a:rPr lang="en-US" dirty="0" smtClean="0"/>
              <a:t> om </a:t>
            </a:r>
            <a:r>
              <a:rPr lang="en-US" dirty="0" err="1" smtClean="0"/>
              <a:t>bij</a:t>
            </a:r>
            <a:r>
              <a:rPr lang="en-US" dirty="0" smtClean="0"/>
              <a:t> </a:t>
            </a:r>
            <a:r>
              <a:rPr lang="en-US" dirty="0" err="1" smtClean="0"/>
              <a:t>twijfel</a:t>
            </a:r>
            <a:r>
              <a:rPr lang="en-US" dirty="0" smtClean="0"/>
              <a:t> over diagnose </a:t>
            </a:r>
            <a:r>
              <a:rPr lang="en-US" dirty="0" err="1" smtClean="0"/>
              <a:t>niet</a:t>
            </a:r>
            <a:r>
              <a:rPr lang="en-US" dirty="0" smtClean="0"/>
              <a:t> </a:t>
            </a:r>
            <a:r>
              <a:rPr lang="en-US" dirty="0" err="1" smtClean="0"/>
              <a:t>te</a:t>
            </a:r>
            <a:r>
              <a:rPr lang="en-US" dirty="0" smtClean="0"/>
              <a:t> </a:t>
            </a:r>
            <a:r>
              <a:rPr lang="en-US" dirty="0" err="1" smtClean="0"/>
              <a:t>kweken</a:t>
            </a:r>
            <a:r>
              <a:rPr lang="en-US" dirty="0" smtClean="0"/>
              <a:t>?</a:t>
            </a:r>
          </a:p>
          <a:p>
            <a:pPr lvl="1"/>
            <a:r>
              <a:rPr lang="en-US" dirty="0" err="1" smtClean="0"/>
              <a:t>Onbekendheid</a:t>
            </a:r>
            <a:endParaRPr lang="en-US" dirty="0" smtClean="0"/>
          </a:p>
          <a:p>
            <a:pPr lvl="1"/>
            <a:r>
              <a:rPr lang="en-US" dirty="0" err="1" smtClean="0"/>
              <a:t>Verantwoordelijkheid</a:t>
            </a:r>
            <a:r>
              <a:rPr lang="en-US" dirty="0" smtClean="0"/>
              <a:t> </a:t>
            </a:r>
            <a:r>
              <a:rPr lang="en-US" dirty="0" err="1" smtClean="0"/>
              <a:t>eigen</a:t>
            </a:r>
            <a:r>
              <a:rPr lang="en-US" dirty="0" smtClean="0"/>
              <a:t> HA?</a:t>
            </a:r>
          </a:p>
          <a:p>
            <a:pPr lvl="1"/>
            <a:endParaRPr lang="en-US" dirty="0"/>
          </a:p>
          <a:p>
            <a:endParaRPr lang="en-US" dirty="0"/>
          </a:p>
          <a:p>
            <a:endParaRPr lang="en-US" dirty="0"/>
          </a:p>
          <a:p>
            <a:endParaRPr lang="nl-NL" dirty="0" smtClean="0"/>
          </a:p>
        </p:txBody>
      </p:sp>
      <p:pic>
        <p:nvPicPr>
          <p:cNvPr id="4" name="Picture 3"/>
          <p:cNvPicPr>
            <a:picLocks noChangeAspect="1"/>
          </p:cNvPicPr>
          <p:nvPr/>
        </p:nvPicPr>
        <p:blipFill>
          <a:blip r:embed="rId2"/>
          <a:stretch>
            <a:fillRect/>
          </a:stretch>
        </p:blipFill>
        <p:spPr>
          <a:xfrm>
            <a:off x="8483600" y="7229496"/>
            <a:ext cx="4521200" cy="2542392"/>
          </a:xfrm>
          <a:prstGeom prst="rect">
            <a:avLst/>
          </a:prstGeom>
        </p:spPr>
      </p:pic>
    </p:spTree>
    <p:extLst>
      <p:ext uri="{BB962C8B-B14F-4D97-AF65-F5344CB8AC3E}">
        <p14:creationId xmlns:p14="http://schemas.microsoft.com/office/powerpoint/2010/main" val="339586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1999" y="589170"/>
            <a:ext cx="11842559" cy="2006703"/>
          </a:xfrm>
          <a:prstGeom prst="rect">
            <a:avLst/>
          </a:prstGeom>
        </p:spPr>
        <p:txBody>
          <a:bodyPr vert="horz" wrap="square" lIns="0" tIns="0" rIns="0" bIns="0" rtlCol="0">
            <a:spAutoFit/>
          </a:bodyPr>
          <a:lstStyle/>
          <a:p>
            <a:pPr marL="12700"/>
            <a:r>
              <a:rPr lang="nl-NL" dirty="0" smtClean="0"/>
              <a:t>Deel 1: </a:t>
            </a:r>
            <a:r>
              <a:rPr lang="nl-NL" dirty="0" err="1" smtClean="0"/>
              <a:t>UWIs</a:t>
            </a:r>
            <a:r>
              <a:rPr lang="nl-NL" dirty="0" smtClean="0"/>
              <a:t> </a:t>
            </a:r>
            <a:r>
              <a:rPr lang="nl-NL" dirty="0"/>
              <a:t>op de </a:t>
            </a:r>
            <a:r>
              <a:rPr lang="nl-NL" dirty="0" smtClean="0"/>
              <a:t>HAP - diagnostiek</a:t>
            </a:r>
            <a:r>
              <a:rPr lang="nl-NL" dirty="0"/>
              <a:t/>
            </a:r>
            <a:br>
              <a:rPr lang="nl-NL" dirty="0"/>
            </a:br>
            <a:r>
              <a:rPr lang="nl-NL" dirty="0"/>
              <a:t> </a:t>
            </a:r>
            <a:r>
              <a:rPr lang="nl-NL" sz="3200" b="0" kern="1200" dirty="0" smtClean="0">
                <a:solidFill>
                  <a:srgbClr val="CD0233"/>
                </a:solidFill>
                <a:latin typeface="Arial"/>
                <a:cs typeface="Arial"/>
              </a:rPr>
              <a:t/>
            </a:r>
            <a:br>
              <a:rPr lang="nl-NL" sz="3200" b="0" kern="1200" dirty="0" smtClean="0">
                <a:solidFill>
                  <a:srgbClr val="CD0233"/>
                </a:solidFill>
                <a:latin typeface="Arial"/>
                <a:cs typeface="Arial"/>
              </a:rPr>
            </a:br>
            <a:endParaRPr sz="2800" b="0" kern="1200" dirty="0">
              <a:solidFill>
                <a:srgbClr val="0C618C"/>
              </a:solidFill>
              <a:latin typeface="Arial"/>
              <a:cs typeface="Arial"/>
            </a:endParaRPr>
          </a:p>
        </p:txBody>
      </p:sp>
      <p:sp>
        <p:nvSpPr>
          <p:cNvPr id="3" name="Content Placeholder 2"/>
          <p:cNvSpPr>
            <a:spLocks noGrp="1"/>
          </p:cNvSpPr>
          <p:nvPr>
            <p:ph idx="1"/>
          </p:nvPr>
        </p:nvSpPr>
        <p:spPr/>
        <p:txBody>
          <a:bodyPr/>
          <a:lstStyle/>
          <a:p>
            <a:r>
              <a:rPr lang="nl-NL" sz="4800" dirty="0"/>
              <a:t>1689 </a:t>
            </a:r>
            <a:r>
              <a:rPr lang="nl-NL" sz="4800" dirty="0" smtClean="0"/>
              <a:t>patiënten hoog risico</a:t>
            </a:r>
          </a:p>
          <a:p>
            <a:pPr lvl="1"/>
            <a:r>
              <a:rPr lang="nl-NL" sz="4231" dirty="0" smtClean="0"/>
              <a:t>Slechts 1 op 10 met indicatie voor kweek kreeg ook daadwerkelijk kweek</a:t>
            </a:r>
          </a:p>
          <a:p>
            <a:pPr lvl="1"/>
            <a:r>
              <a:rPr lang="nl-NL" sz="4231" dirty="0" smtClean="0"/>
              <a:t>Van ingezette kweken had 45% geen indicatie hiervoor!</a:t>
            </a:r>
            <a:endParaRPr lang="nl-NL" sz="4231" dirty="0"/>
          </a:p>
          <a:p>
            <a:endParaRPr lang="en-US" dirty="0" smtClean="0"/>
          </a:p>
          <a:p>
            <a:endParaRPr lang="en-US" dirty="0"/>
          </a:p>
          <a:p>
            <a:endParaRPr lang="nl-NL" dirty="0" smtClean="0"/>
          </a:p>
        </p:txBody>
      </p:sp>
      <p:pic>
        <p:nvPicPr>
          <p:cNvPr id="4" name="Picture 3"/>
          <p:cNvPicPr>
            <a:picLocks noChangeAspect="1"/>
          </p:cNvPicPr>
          <p:nvPr/>
        </p:nvPicPr>
        <p:blipFill>
          <a:blip r:embed="rId3"/>
          <a:stretch>
            <a:fillRect/>
          </a:stretch>
        </p:blipFill>
        <p:spPr>
          <a:xfrm>
            <a:off x="7789056" y="5791200"/>
            <a:ext cx="4237844" cy="2809875"/>
          </a:xfrm>
          <a:prstGeom prst="rect">
            <a:avLst/>
          </a:prstGeom>
        </p:spPr>
      </p:pic>
    </p:spTree>
    <p:extLst>
      <p:ext uri="{BB962C8B-B14F-4D97-AF65-F5344CB8AC3E}">
        <p14:creationId xmlns:p14="http://schemas.microsoft.com/office/powerpoint/2010/main" val="1535464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1999" y="589170"/>
            <a:ext cx="11842559" cy="2006703"/>
          </a:xfrm>
          <a:prstGeom prst="rect">
            <a:avLst/>
          </a:prstGeom>
        </p:spPr>
        <p:txBody>
          <a:bodyPr vert="horz" wrap="square" lIns="0" tIns="0" rIns="0" bIns="0" rtlCol="0">
            <a:spAutoFit/>
          </a:bodyPr>
          <a:lstStyle/>
          <a:p>
            <a:pPr marL="12700"/>
            <a:r>
              <a:rPr lang="nl-NL" dirty="0" smtClean="0"/>
              <a:t>Deel 1: </a:t>
            </a:r>
            <a:r>
              <a:rPr lang="nl-NL" dirty="0" err="1" smtClean="0"/>
              <a:t>UWIs</a:t>
            </a:r>
            <a:r>
              <a:rPr lang="nl-NL" dirty="0" smtClean="0"/>
              <a:t> </a:t>
            </a:r>
            <a:r>
              <a:rPr lang="nl-NL" dirty="0"/>
              <a:t>op de </a:t>
            </a:r>
            <a:r>
              <a:rPr lang="nl-NL" dirty="0" smtClean="0"/>
              <a:t>HAP - Beleid</a:t>
            </a:r>
            <a:r>
              <a:rPr lang="nl-NL" dirty="0"/>
              <a:t/>
            </a:r>
            <a:br>
              <a:rPr lang="nl-NL" dirty="0"/>
            </a:br>
            <a:r>
              <a:rPr lang="nl-NL" dirty="0"/>
              <a:t> </a:t>
            </a:r>
            <a:r>
              <a:rPr lang="nl-NL" sz="3200" b="0" kern="1200" dirty="0" smtClean="0">
                <a:solidFill>
                  <a:srgbClr val="CD0233"/>
                </a:solidFill>
                <a:latin typeface="Arial"/>
                <a:cs typeface="Arial"/>
              </a:rPr>
              <a:t/>
            </a:r>
            <a:br>
              <a:rPr lang="nl-NL" sz="3200" b="0" kern="1200" dirty="0" smtClean="0">
                <a:solidFill>
                  <a:srgbClr val="CD0233"/>
                </a:solidFill>
                <a:latin typeface="Arial"/>
                <a:cs typeface="Arial"/>
              </a:rPr>
            </a:br>
            <a:endParaRPr sz="2800" b="0" kern="1200" dirty="0">
              <a:solidFill>
                <a:srgbClr val="0C618C"/>
              </a:solidFill>
              <a:latin typeface="Arial"/>
              <a:cs typeface="Arial"/>
            </a:endParaRPr>
          </a:p>
        </p:txBody>
      </p:sp>
      <p:sp>
        <p:nvSpPr>
          <p:cNvPr id="3" name="Content Placeholder 2"/>
          <p:cNvSpPr>
            <a:spLocks noGrp="1"/>
          </p:cNvSpPr>
          <p:nvPr>
            <p:ph idx="1"/>
          </p:nvPr>
        </p:nvSpPr>
        <p:spPr/>
        <p:txBody>
          <a:bodyPr/>
          <a:lstStyle/>
          <a:p>
            <a:r>
              <a:rPr lang="en-US" dirty="0" smtClean="0"/>
              <a:t>68.7% (n= 3915) </a:t>
            </a:r>
            <a:r>
              <a:rPr lang="en-US" dirty="0" err="1" smtClean="0"/>
              <a:t>kreeg</a:t>
            </a:r>
            <a:r>
              <a:rPr lang="en-US" dirty="0" smtClean="0"/>
              <a:t> </a:t>
            </a:r>
            <a:r>
              <a:rPr lang="en-US" dirty="0" err="1" smtClean="0"/>
              <a:t>antibiotica</a:t>
            </a:r>
            <a:endParaRPr lang="en-US" dirty="0" smtClean="0"/>
          </a:p>
          <a:p>
            <a:endParaRPr lang="en-US" dirty="0"/>
          </a:p>
          <a:p>
            <a:r>
              <a:rPr lang="en-US" dirty="0" smtClean="0"/>
              <a:t>+ </a:t>
            </a:r>
            <a:r>
              <a:rPr lang="en-US" dirty="0" err="1" smtClean="0"/>
              <a:t>nitritiet</a:t>
            </a:r>
            <a:r>
              <a:rPr lang="en-US" dirty="0" smtClean="0"/>
              <a:t> </a:t>
            </a:r>
            <a:r>
              <a:rPr lang="en-US" dirty="0" smtClean="0">
                <a:sym typeface="Wingdings" panose="05000000000000000000" pitchFamily="2" charset="2"/>
              </a:rPr>
              <a:t> 99% </a:t>
            </a:r>
            <a:r>
              <a:rPr lang="en-US" dirty="0" err="1" smtClean="0">
                <a:sym typeface="Wingdings" panose="05000000000000000000" pitchFamily="2" charset="2"/>
              </a:rPr>
              <a:t>een</a:t>
            </a:r>
            <a:r>
              <a:rPr lang="en-US" dirty="0" smtClean="0">
                <a:sym typeface="Wingdings" panose="05000000000000000000" pitchFamily="2" charset="2"/>
              </a:rPr>
              <a:t> </a:t>
            </a:r>
            <a:r>
              <a:rPr lang="en-US" dirty="0" err="1" smtClean="0">
                <a:sym typeface="Wingdings" panose="05000000000000000000" pitchFamily="2" charset="2"/>
              </a:rPr>
              <a:t>kuur</a:t>
            </a:r>
            <a:endParaRPr lang="en-US" dirty="0" smtClean="0"/>
          </a:p>
          <a:p>
            <a:r>
              <a:rPr lang="en-US" dirty="0" smtClean="0"/>
              <a:t>- </a:t>
            </a:r>
            <a:r>
              <a:rPr lang="en-US" dirty="0" err="1" smtClean="0"/>
              <a:t>nitriet</a:t>
            </a:r>
            <a:r>
              <a:rPr lang="en-US" dirty="0" smtClean="0"/>
              <a:t> </a:t>
            </a:r>
            <a:r>
              <a:rPr lang="en-US" dirty="0" smtClean="0">
                <a:sym typeface="Wingdings" panose="05000000000000000000" pitchFamily="2" charset="2"/>
              </a:rPr>
              <a:t> 79% </a:t>
            </a:r>
            <a:r>
              <a:rPr lang="en-US" dirty="0" err="1" smtClean="0">
                <a:sym typeface="Wingdings" panose="05000000000000000000" pitchFamily="2" charset="2"/>
              </a:rPr>
              <a:t>alsnog</a:t>
            </a:r>
            <a:r>
              <a:rPr lang="en-US" dirty="0" smtClean="0">
                <a:sym typeface="Wingdings" panose="05000000000000000000" pitchFamily="2" charset="2"/>
              </a:rPr>
              <a:t> </a:t>
            </a:r>
            <a:r>
              <a:rPr lang="en-US" dirty="0" err="1" smtClean="0">
                <a:sym typeface="Wingdings" panose="05000000000000000000" pitchFamily="2" charset="2"/>
              </a:rPr>
              <a:t>een</a:t>
            </a:r>
            <a:r>
              <a:rPr lang="en-US" dirty="0" smtClean="0">
                <a:sym typeface="Wingdings" panose="05000000000000000000" pitchFamily="2" charset="2"/>
              </a:rPr>
              <a:t> </a:t>
            </a:r>
            <a:r>
              <a:rPr lang="en-US" dirty="0" err="1" smtClean="0">
                <a:sym typeface="Wingdings" panose="05000000000000000000" pitchFamily="2" charset="2"/>
              </a:rPr>
              <a:t>kuur</a:t>
            </a:r>
            <a:endParaRPr lang="en-US" dirty="0" smtClean="0">
              <a:sym typeface="Wingdings" panose="05000000000000000000" pitchFamily="2" charset="2"/>
            </a:endParaRPr>
          </a:p>
          <a:p>
            <a:endParaRPr lang="en-US" dirty="0">
              <a:sym typeface="Wingdings" panose="05000000000000000000" pitchFamily="2" charset="2"/>
            </a:endParaRPr>
          </a:p>
          <a:p>
            <a:r>
              <a:rPr lang="en-US" dirty="0" err="1" smtClean="0">
                <a:sym typeface="Wingdings" panose="05000000000000000000" pitchFamily="2" charset="2"/>
              </a:rPr>
              <a:t>Bij</a:t>
            </a:r>
            <a:r>
              <a:rPr lang="en-US" dirty="0" smtClean="0">
                <a:sym typeface="Wingdings" panose="05000000000000000000" pitchFamily="2" charset="2"/>
              </a:rPr>
              <a:t> 1 op de 5 </a:t>
            </a:r>
            <a:r>
              <a:rPr lang="en-US" dirty="0" err="1" smtClean="0">
                <a:sym typeface="Wingdings" panose="05000000000000000000" pitchFamily="2" charset="2"/>
              </a:rPr>
              <a:t>klopte</a:t>
            </a:r>
            <a:r>
              <a:rPr lang="en-US" dirty="0" smtClean="0">
                <a:sym typeface="Wingdings" panose="05000000000000000000" pitchFamily="2" charset="2"/>
              </a:rPr>
              <a:t> de </a:t>
            </a:r>
            <a:r>
              <a:rPr lang="en-US" dirty="0" err="1" smtClean="0">
                <a:sym typeface="Wingdings" panose="05000000000000000000" pitchFamily="2" charset="2"/>
              </a:rPr>
              <a:t>duur</a:t>
            </a:r>
            <a:r>
              <a:rPr lang="en-US" dirty="0" smtClean="0">
                <a:sym typeface="Wingdings" panose="05000000000000000000" pitchFamily="2" charset="2"/>
              </a:rPr>
              <a:t> van de </a:t>
            </a:r>
            <a:r>
              <a:rPr lang="en-US" dirty="0" err="1" smtClean="0">
                <a:sym typeface="Wingdings" panose="05000000000000000000" pitchFamily="2" charset="2"/>
              </a:rPr>
              <a:t>kuur</a:t>
            </a:r>
            <a:r>
              <a:rPr lang="en-US" dirty="0" smtClean="0">
                <a:sym typeface="Wingdings" panose="05000000000000000000" pitchFamily="2" charset="2"/>
              </a:rPr>
              <a:t> </a:t>
            </a:r>
            <a:r>
              <a:rPr lang="en-US" dirty="0" err="1" smtClean="0">
                <a:sym typeface="Wingdings" panose="05000000000000000000" pitchFamily="2" charset="2"/>
              </a:rPr>
              <a:t>niet</a:t>
            </a:r>
            <a:endParaRPr lang="en-US" dirty="0" smtClean="0">
              <a:sym typeface="Wingdings" panose="05000000000000000000" pitchFamily="2" charset="2"/>
            </a:endParaRPr>
          </a:p>
          <a:p>
            <a:endParaRPr lang="en-US" dirty="0">
              <a:sym typeface="Wingdings" panose="05000000000000000000" pitchFamily="2" charset="2"/>
            </a:endParaRPr>
          </a:p>
          <a:p>
            <a:pPr marL="0" indent="0">
              <a:buNone/>
            </a:pPr>
            <a:endParaRPr lang="en-US" dirty="0" smtClean="0"/>
          </a:p>
          <a:p>
            <a:endParaRPr lang="en-US" dirty="0"/>
          </a:p>
          <a:p>
            <a:endParaRPr lang="en-US" dirty="0"/>
          </a:p>
          <a:p>
            <a:endParaRPr lang="nl-NL" dirty="0" smtClean="0"/>
          </a:p>
        </p:txBody>
      </p:sp>
    </p:spTree>
    <p:extLst>
      <p:ext uri="{BB962C8B-B14F-4D97-AF65-F5344CB8AC3E}">
        <p14:creationId xmlns:p14="http://schemas.microsoft.com/office/powerpoint/2010/main" val="42481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1999" y="589170"/>
            <a:ext cx="11842559" cy="2006703"/>
          </a:xfrm>
          <a:prstGeom prst="rect">
            <a:avLst/>
          </a:prstGeom>
        </p:spPr>
        <p:txBody>
          <a:bodyPr vert="horz" wrap="square" lIns="0" tIns="0" rIns="0" bIns="0" rtlCol="0">
            <a:spAutoFit/>
          </a:bodyPr>
          <a:lstStyle/>
          <a:p>
            <a:pPr marL="12700"/>
            <a:r>
              <a:rPr lang="nl-NL" dirty="0" smtClean="0"/>
              <a:t>Deel 1: </a:t>
            </a:r>
            <a:r>
              <a:rPr lang="nl-NL" dirty="0" err="1" smtClean="0"/>
              <a:t>UWIs</a:t>
            </a:r>
            <a:r>
              <a:rPr lang="nl-NL" dirty="0" smtClean="0"/>
              <a:t> </a:t>
            </a:r>
            <a:r>
              <a:rPr lang="nl-NL" dirty="0"/>
              <a:t>op de </a:t>
            </a:r>
            <a:r>
              <a:rPr lang="nl-NL" dirty="0" smtClean="0"/>
              <a:t>HAP - Beleid</a:t>
            </a:r>
            <a:r>
              <a:rPr lang="nl-NL" dirty="0"/>
              <a:t/>
            </a:r>
            <a:br>
              <a:rPr lang="nl-NL" dirty="0"/>
            </a:br>
            <a:r>
              <a:rPr lang="nl-NL" dirty="0"/>
              <a:t> </a:t>
            </a:r>
            <a:r>
              <a:rPr lang="nl-NL" sz="3200" b="0" kern="1200" dirty="0" smtClean="0">
                <a:solidFill>
                  <a:srgbClr val="CD0233"/>
                </a:solidFill>
                <a:latin typeface="Arial"/>
                <a:cs typeface="Arial"/>
              </a:rPr>
              <a:t/>
            </a:r>
            <a:br>
              <a:rPr lang="nl-NL" sz="3200" b="0" kern="1200" dirty="0" smtClean="0">
                <a:solidFill>
                  <a:srgbClr val="CD0233"/>
                </a:solidFill>
                <a:latin typeface="Arial"/>
                <a:cs typeface="Arial"/>
              </a:rPr>
            </a:br>
            <a:endParaRPr sz="2800" b="0" kern="1200" dirty="0">
              <a:solidFill>
                <a:srgbClr val="0C618C"/>
              </a:solidFill>
              <a:latin typeface="Arial"/>
              <a:cs typeface="Arial"/>
            </a:endParaRPr>
          </a:p>
        </p:txBody>
      </p:sp>
      <p:sp>
        <p:nvSpPr>
          <p:cNvPr id="3" name="Content Placeholder 2"/>
          <p:cNvSpPr>
            <a:spLocks noGrp="1"/>
          </p:cNvSpPr>
          <p:nvPr>
            <p:ph idx="1"/>
          </p:nvPr>
        </p:nvSpPr>
        <p:spPr/>
        <p:txBody>
          <a:bodyPr/>
          <a:lstStyle/>
          <a:p>
            <a:r>
              <a:rPr lang="nl-NL" dirty="0"/>
              <a:t>1648 </a:t>
            </a:r>
            <a:r>
              <a:rPr lang="nl-NL" dirty="0" smtClean="0"/>
              <a:t>van de voorschriften was telefonisch (42.1%)</a:t>
            </a:r>
          </a:p>
          <a:p>
            <a:endParaRPr lang="nl-NL" dirty="0"/>
          </a:p>
          <a:p>
            <a:r>
              <a:rPr lang="nl-NL" dirty="0" smtClean="0"/>
              <a:t>Bij telefonisch voorschrijven kreeg 75.1% eerste keus, bij fysiek contact 57.1%</a:t>
            </a:r>
            <a:endParaRPr lang="en-US" dirty="0"/>
          </a:p>
          <a:p>
            <a:endParaRPr lang="en-US" dirty="0"/>
          </a:p>
          <a:p>
            <a:endParaRPr lang="nl-NL" dirty="0" smtClean="0"/>
          </a:p>
        </p:txBody>
      </p:sp>
      <p:pic>
        <p:nvPicPr>
          <p:cNvPr id="4" name="Picture 3"/>
          <p:cNvPicPr>
            <a:picLocks noChangeAspect="1"/>
          </p:cNvPicPr>
          <p:nvPr/>
        </p:nvPicPr>
        <p:blipFill>
          <a:blip r:embed="rId2"/>
          <a:stretch>
            <a:fillRect/>
          </a:stretch>
        </p:blipFill>
        <p:spPr>
          <a:xfrm>
            <a:off x="8223485" y="6096000"/>
            <a:ext cx="4107982" cy="2733675"/>
          </a:xfrm>
          <a:prstGeom prst="rect">
            <a:avLst/>
          </a:prstGeom>
        </p:spPr>
      </p:pic>
    </p:spTree>
    <p:extLst>
      <p:ext uri="{BB962C8B-B14F-4D97-AF65-F5344CB8AC3E}">
        <p14:creationId xmlns:p14="http://schemas.microsoft.com/office/powerpoint/2010/main" val="11905615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UWIs</a:t>
            </a:r>
            <a:r>
              <a:rPr lang="nl-NL" dirty="0" smtClean="0"/>
              <a:t> op de HAP</a:t>
            </a:r>
            <a:endParaRPr lang="nl-NL" dirty="0"/>
          </a:p>
        </p:txBody>
      </p:sp>
      <p:sp>
        <p:nvSpPr>
          <p:cNvPr id="3" name="Content Placeholder 2"/>
          <p:cNvSpPr>
            <a:spLocks noGrp="1"/>
          </p:cNvSpPr>
          <p:nvPr>
            <p:ph idx="1"/>
          </p:nvPr>
        </p:nvSpPr>
        <p:spPr/>
        <p:txBody>
          <a:bodyPr/>
          <a:lstStyle/>
          <a:p>
            <a:r>
              <a:rPr lang="nl-NL" dirty="0" smtClean="0"/>
              <a:t>Veel contacten en veel antibiotica ongeacht urinestick uitslag</a:t>
            </a:r>
          </a:p>
          <a:p>
            <a:endParaRPr lang="nl-NL" dirty="0" smtClean="0"/>
          </a:p>
          <a:p>
            <a:r>
              <a:rPr lang="nl-NL" dirty="0" smtClean="0"/>
              <a:t>Veel ruimte voor verbetering </a:t>
            </a:r>
            <a:r>
              <a:rPr lang="nl-NL" dirty="0" smtClean="0">
                <a:sym typeface="Wingdings" panose="05000000000000000000" pitchFamily="2" charset="2"/>
              </a:rPr>
              <a:t> </a:t>
            </a:r>
          </a:p>
          <a:p>
            <a:pPr lvl="1"/>
            <a:r>
              <a:rPr lang="nl-NL" dirty="0" smtClean="0"/>
              <a:t>Kweken goed inzetten</a:t>
            </a:r>
          </a:p>
          <a:p>
            <a:pPr lvl="1"/>
            <a:r>
              <a:rPr lang="nl-NL" dirty="0" smtClean="0"/>
              <a:t>Keuze van middel</a:t>
            </a:r>
          </a:p>
          <a:p>
            <a:pPr lvl="1"/>
            <a:endParaRPr lang="nl-NL" dirty="0"/>
          </a:p>
          <a:p>
            <a:r>
              <a:rPr lang="nl-NL" dirty="0" smtClean="0"/>
              <a:t>Moet iedere UWI behandeld?</a:t>
            </a:r>
            <a:endParaRPr lang="nl-NL" dirty="0"/>
          </a:p>
        </p:txBody>
      </p:sp>
    </p:spTree>
    <p:extLst>
      <p:ext uri="{BB962C8B-B14F-4D97-AF65-F5344CB8AC3E}">
        <p14:creationId xmlns:p14="http://schemas.microsoft.com/office/powerpoint/2010/main" val="3809116820"/>
      </p:ext>
    </p:extLst>
  </p:cSld>
  <p:clrMapOvr>
    <a:masterClrMapping/>
  </p:clrMapOvr>
  <p:timing>
    <p:tnLst>
      <p:par>
        <p:cTn id="1" dur="indefinite" restart="never" nodeType="tmRoot"/>
      </p:par>
    </p:tnLst>
  </p:timing>
</p:sld>
</file>

<file path=ppt/theme/theme1.xml><?xml version="1.0" encoding="utf-8"?>
<a:theme xmlns:a="http://schemas.openxmlformats.org/drawingml/2006/main" name="Nieuwe huisstijl UM MUMC">
  <a:themeElements>
    <a:clrScheme name="UM">
      <a:dk1>
        <a:srgbClr val="001C3D"/>
      </a:dk1>
      <a:lt1>
        <a:srgbClr val="FFFFFF"/>
      </a:lt1>
      <a:dk2>
        <a:srgbClr val="00A2DB"/>
      </a:dk2>
      <a:lt2>
        <a:srgbClr val="FFFFFF"/>
      </a:lt2>
      <a:accent1>
        <a:srgbClr val="E84E10"/>
      </a:accent1>
      <a:accent2>
        <a:srgbClr val="00A2DB"/>
      </a:accent2>
      <a:accent3>
        <a:srgbClr val="001C3D"/>
      </a:accent3>
      <a:accent4>
        <a:srgbClr val="F3A687"/>
      </a:accent4>
      <a:accent5>
        <a:srgbClr val="7FD0ED"/>
      </a:accent5>
      <a:accent6>
        <a:srgbClr val="7F8D9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ieuwe huisstijl UM MUMC" id="{91A9DF6A-EC05-4CEA-8DC0-112FD2C72E6B}" vid="{B99A977B-BDF6-46F7-8E91-081D63FA2F10}"/>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1660</Words>
  <Application>Microsoft Office PowerPoint</Application>
  <PresentationFormat>Aangepast</PresentationFormat>
  <Paragraphs>217</Paragraphs>
  <Slides>34</Slides>
  <Notes>11</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34</vt:i4>
      </vt:variant>
    </vt:vector>
  </HeadingPairs>
  <TitlesOfParts>
    <vt:vector size="43" baseType="lpstr">
      <vt:lpstr>Arial</vt:lpstr>
      <vt:lpstr>Calibri</vt:lpstr>
      <vt:lpstr>Geneva</vt:lpstr>
      <vt:lpstr>Lucida Grande</vt:lpstr>
      <vt:lpstr>Meta OT Bold</vt:lpstr>
      <vt:lpstr>Times</vt:lpstr>
      <vt:lpstr>Verdana</vt:lpstr>
      <vt:lpstr>Wingdings</vt:lpstr>
      <vt:lpstr>Nieuwe huisstijl UM MUMC</vt:lpstr>
      <vt:lpstr>FTO UWIs in de eerste lijn   </vt:lpstr>
      <vt:lpstr>Inhoud</vt:lpstr>
      <vt:lpstr>Doelen FTO</vt:lpstr>
      <vt:lpstr>Deel 1: UWIs op de HAP   </vt:lpstr>
      <vt:lpstr>Deel 1: UWIs op de HAP - diagnostiek   </vt:lpstr>
      <vt:lpstr>Deel 1: UWIs op de HAP - diagnostiek   </vt:lpstr>
      <vt:lpstr>Deel 1: UWIs op de HAP - Beleid   </vt:lpstr>
      <vt:lpstr>Deel 1: UWIs op de HAP - Beleid   </vt:lpstr>
      <vt:lpstr>UWIs op de HAP</vt:lpstr>
      <vt:lpstr>Vragen over UWIs op de HAP?</vt:lpstr>
      <vt:lpstr>Deel 2: To treat or not to treat?    </vt:lpstr>
      <vt:lpstr>Citaten uit de agenda</vt:lpstr>
      <vt:lpstr>Deel 2: To treat or not to treat?    </vt:lpstr>
      <vt:lpstr>Deel 2: To treat or not to treat?    </vt:lpstr>
      <vt:lpstr>Deel 2: To treat or not to treat?    </vt:lpstr>
      <vt:lpstr>Deel 2: To treat or not to treat?    </vt:lpstr>
      <vt:lpstr>PowerPoint-presentatie</vt:lpstr>
      <vt:lpstr>Deel 2: To treat or not to treat?</vt:lpstr>
      <vt:lpstr>Deel 2: To treat or not to treat?</vt:lpstr>
      <vt:lpstr>Deel 3: BRMO</vt:lpstr>
      <vt:lpstr>Deel 3: BRMO</vt:lpstr>
      <vt:lpstr>Deel 3: BRMO</vt:lpstr>
      <vt:lpstr>Deel 4: Het antibiotica recept</vt:lpstr>
      <vt:lpstr>PowerPoint-presentatie</vt:lpstr>
      <vt:lpstr>PowerPoint-presentatie</vt:lpstr>
      <vt:lpstr>Voorbeeldrecept</vt:lpstr>
      <vt:lpstr>Antibiotica recepten en communicatie met de apotheek</vt:lpstr>
      <vt:lpstr>Amoxicilline - recept </vt:lpstr>
      <vt:lpstr>Take home messages </vt:lpstr>
      <vt:lpstr>MAKEN VAN AFSPRAKEN </vt:lpstr>
      <vt:lpstr>Maken van afspraken</vt:lpstr>
      <vt:lpstr>Referenties</vt:lpstr>
      <vt:lpstr>Evaluatie </vt:lpstr>
      <vt:lpstr>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Yvon Jonkers</dc:creator>
  <cp:lastModifiedBy>Rousseau - Thijs, J.M.P.V. (Judith)</cp:lastModifiedBy>
  <cp:revision>97</cp:revision>
  <dcterms:created xsi:type="dcterms:W3CDTF">2016-09-08T10:51:59Z</dcterms:created>
  <dcterms:modified xsi:type="dcterms:W3CDTF">2022-01-11T09:23:18Z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2016-09-08T00:00:00Z</vt:filetime>
  </property>
  <property fmtid="{D5CDD505-2E9C-101B-9397-08002B2CF9AE}" pid="3" name="Creator">
    <vt:lpwstr>Adobe InDesign CC 2015 (Macintosh)</vt:lpwstr>
  </property>
  <property fmtid="{D5CDD505-2E9C-101B-9397-08002B2CF9AE}" pid="4" name="LastSaved">
    <vt:filetime>2016-09-08T00:00:00Z</vt:filetime>
  </property>
</Properties>
</file>